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5" r:id="rId3"/>
    <p:sldId id="266" r:id="rId4"/>
    <p:sldId id="267" r:id="rId5"/>
    <p:sldId id="268" r:id="rId6"/>
    <p:sldId id="269" r:id="rId7"/>
    <p:sldId id="270" r:id="rId8"/>
    <p:sldId id="271" r:id="rId9"/>
    <p:sldId id="272" r:id="rId10"/>
    <p:sldId id="273" r:id="rId11"/>
    <p:sldId id="257" r:id="rId12"/>
    <p:sldId id="259" r:id="rId13"/>
    <p:sldId id="263" r:id="rId14"/>
    <p:sldId id="261" r:id="rId15"/>
    <p:sldId id="275" r:id="rId16"/>
    <p:sldId id="276" r:id="rId17"/>
    <p:sldId id="277" r:id="rId18"/>
    <p:sldId id="278" r:id="rId19"/>
    <p:sldId id="279" r:id="rId20"/>
    <p:sldId id="280" r:id="rId21"/>
    <p:sldId id="281" r:id="rId22"/>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99FF33"/>
    <a:srgbClr val="00FFCC"/>
    <a:srgbClr val="CCECFF"/>
    <a:srgbClr val="FFFF66"/>
    <a:srgbClr val="FF6699"/>
    <a:srgbClr val="FF33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72" d="100"/>
          <a:sy n="72" d="100"/>
        </p:scale>
        <p:origin x="-1098" y="-7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861E5622-683D-4192-8E9F-499CD22860A5}" type="datetimeFigureOut">
              <a:rPr lang="ru-RU" smtClean="0"/>
              <a:pPr/>
              <a:t>10.01.2018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955308C9-FDDE-4D8F-918F-8F9973E45ED4}"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1E5622-683D-4192-8E9F-499CD22860A5}" type="datetimeFigureOut">
              <a:rPr lang="ru-RU" smtClean="0"/>
              <a:pPr/>
              <a:t>10.01.2018</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5308C9-FDDE-4D8F-918F-8F9973E45ED4}"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116631"/>
            <a:ext cx="8892480" cy="1910952"/>
          </a:xfrm>
          <a:solidFill>
            <a:srgbClr val="FFC000"/>
          </a:solidFill>
        </p:spPr>
        <p:txBody>
          <a:bodyPr>
            <a:noAutofit/>
          </a:bodyPr>
          <a:lstStyle/>
          <a:p>
            <a:r>
              <a:rPr lang="ru-RU" sz="3200" b="1" dirty="0">
                <a:solidFill>
                  <a:srgbClr val="FF0000"/>
                </a:solidFill>
                <a:latin typeface="Times New Roman" pitchFamily="18" charset="0"/>
                <a:cs typeface="Times New Roman" pitchFamily="18" charset="0"/>
              </a:rPr>
              <a:t>	</a:t>
            </a:r>
            <a:r>
              <a:rPr lang="ru-RU" sz="3200" b="1" dirty="0" smtClean="0">
                <a:solidFill>
                  <a:srgbClr val="002060"/>
                </a:solidFill>
                <a:latin typeface="Times New Roman" pitchFamily="18" charset="0"/>
                <a:cs typeface="Times New Roman" pitchFamily="18" charset="0"/>
              </a:rPr>
              <a:t>1 </a:t>
            </a:r>
            <a:r>
              <a:rPr lang="en-US" sz="3200" b="1" dirty="0" smtClean="0">
                <a:solidFill>
                  <a:srgbClr val="002060"/>
                </a:solidFill>
                <a:latin typeface="Times New Roman" pitchFamily="18" charset="0"/>
                <a:cs typeface="Times New Roman" pitchFamily="18" charset="0"/>
              </a:rPr>
              <a:t>-</a:t>
            </a:r>
            <a:r>
              <a:rPr lang="ru-RU" sz="3200" b="1" dirty="0" smtClean="0">
                <a:solidFill>
                  <a:srgbClr val="002060"/>
                </a:solidFill>
                <a:latin typeface="Times New Roman" pitchFamily="18" charset="0"/>
                <a:cs typeface="Times New Roman" pitchFamily="18" charset="0"/>
              </a:rPr>
              <a:t>лекция </a:t>
            </a:r>
            <a:r>
              <a:rPr lang="kk-KZ" sz="3200" b="1" dirty="0">
                <a:solidFill>
                  <a:srgbClr val="FF0000"/>
                </a:solidFill>
                <a:latin typeface="Times New Roman" pitchFamily="18" charset="0"/>
                <a:cs typeface="Times New Roman" pitchFamily="18" charset="0"/>
              </a:rPr>
              <a:t>:</a:t>
            </a:r>
            <a:r>
              <a:rPr lang="ru-RU" sz="3200" b="1" dirty="0" err="1" smtClean="0">
                <a:solidFill>
                  <a:srgbClr val="FF0000"/>
                </a:solidFill>
                <a:latin typeface="Times New Roman" pitchFamily="18" charset="0"/>
                <a:cs typeface="Times New Roman" pitchFamily="18" charset="0"/>
              </a:rPr>
              <a:t>Дарынды</a:t>
            </a:r>
            <a:r>
              <a:rPr lang="ru-RU" sz="3200" b="1" dirty="0" smtClean="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балалар</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дамуы</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психологиясы</a:t>
            </a:r>
            <a:r>
              <a:rPr lang="ru-RU" sz="3200" b="1" dirty="0">
                <a:solidFill>
                  <a:srgbClr val="FF0000"/>
                </a:solidFill>
                <a:latin typeface="Times New Roman" pitchFamily="18" charset="0"/>
                <a:cs typeface="Times New Roman" pitchFamily="18" charset="0"/>
              </a:rPr>
              <a:t> мен </a:t>
            </a:r>
            <a:r>
              <a:rPr lang="ru-RU" sz="3200" b="1" dirty="0" err="1" smtClean="0">
                <a:solidFill>
                  <a:srgbClr val="FF0000"/>
                </a:solidFill>
                <a:latin typeface="Times New Roman" pitchFamily="18" charset="0"/>
                <a:cs typeface="Times New Roman" pitchFamily="18" charset="0"/>
              </a:rPr>
              <a:t>педагогикасы</a:t>
            </a:r>
            <a:r>
              <a:rPr lang="ru-RU" sz="3200" b="1" dirty="0" smtClean="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пәнінің</a:t>
            </a:r>
            <a:r>
              <a:rPr lang="ru-RU" sz="3200" b="1" dirty="0">
                <a:solidFill>
                  <a:srgbClr val="FF0000"/>
                </a:solidFill>
                <a:latin typeface="Times New Roman" pitchFamily="18" charset="0"/>
                <a:cs typeface="Times New Roman" pitchFamily="18" charset="0"/>
              </a:rPr>
              <a:t> </a:t>
            </a:r>
            <a:r>
              <a:rPr lang="ru-RU" sz="3200" b="1" dirty="0" err="1">
                <a:solidFill>
                  <a:srgbClr val="FF0000"/>
                </a:solidFill>
                <a:latin typeface="Times New Roman" pitchFamily="18" charset="0"/>
                <a:cs typeface="Times New Roman" pitchFamily="18" charset="0"/>
              </a:rPr>
              <a:t>мақсаты</a:t>
            </a:r>
            <a:r>
              <a:rPr lang="ru-RU" sz="3200" b="1" dirty="0">
                <a:solidFill>
                  <a:srgbClr val="FF0000"/>
                </a:solidFill>
                <a:latin typeface="Times New Roman" pitchFamily="18" charset="0"/>
                <a:cs typeface="Times New Roman" pitchFamily="18" charset="0"/>
              </a:rPr>
              <a:t> мен </a:t>
            </a:r>
            <a:r>
              <a:rPr lang="ru-RU" sz="3200" b="1" dirty="0" err="1">
                <a:solidFill>
                  <a:srgbClr val="FF0000"/>
                </a:solidFill>
                <a:latin typeface="Times New Roman" pitchFamily="18" charset="0"/>
                <a:cs typeface="Times New Roman" pitchFamily="18" charset="0"/>
              </a:rPr>
              <a:t>міндеттері</a:t>
            </a:r>
            <a:r>
              <a:rPr lang="ru-RU" sz="3200" b="1" dirty="0">
                <a:solidFill>
                  <a:srgbClr val="FF0000"/>
                </a:solidFill>
                <a:latin typeface="Times New Roman" pitchFamily="18" charset="0"/>
                <a:cs typeface="Times New Roman" pitchFamily="18" charset="0"/>
              </a:rPr>
              <a:t> </a:t>
            </a:r>
          </a:p>
        </p:txBody>
      </p:sp>
      <p:sp>
        <p:nvSpPr>
          <p:cNvPr id="3" name="Подзаголовок 2"/>
          <p:cNvSpPr>
            <a:spLocks noGrp="1"/>
          </p:cNvSpPr>
          <p:nvPr>
            <p:ph type="subTitle" idx="1"/>
          </p:nvPr>
        </p:nvSpPr>
        <p:spPr>
          <a:xfrm>
            <a:off x="179512" y="2060848"/>
            <a:ext cx="8964488" cy="4680520"/>
          </a:xfrm>
          <a:solidFill>
            <a:srgbClr val="00FFCC"/>
          </a:solidFill>
        </p:spPr>
        <p:txBody>
          <a:bodyPr>
            <a:normAutofit fontScale="62500" lnSpcReduction="20000"/>
          </a:bodyPr>
          <a:lstStyle/>
          <a:p>
            <a:pPr marL="45720" algn="l" fontAlgn="base"/>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Дарынды</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балалармен</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жұмыс</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жүргізудің</a:t>
            </a:r>
            <a:r>
              <a:rPr lang="ru-RU" b="1" i="1" dirty="0">
                <a:solidFill>
                  <a:schemeClr val="tx1"/>
                </a:solidFill>
                <a:latin typeface="Times New Roman" pitchFamily="18" charset="0"/>
                <a:cs typeface="Times New Roman" pitchFamily="18" charset="0"/>
              </a:rPr>
              <a:t> </a:t>
            </a:r>
            <a:r>
              <a:rPr lang="ru-RU" b="1" i="1" dirty="0" err="1">
                <a:solidFill>
                  <a:schemeClr val="tx1"/>
                </a:solidFill>
                <a:latin typeface="Times New Roman" pitchFamily="18" charset="0"/>
                <a:cs typeface="Times New Roman" pitchFamily="18" charset="0"/>
              </a:rPr>
              <a:t>мақсаты</a:t>
            </a:r>
            <a:r>
              <a:rPr lang="ru-RU" b="1" i="1" dirty="0">
                <a:solidFill>
                  <a:schemeClr val="tx1"/>
                </a:solidFill>
                <a:latin typeface="Times New Roman" pitchFamily="18" charset="0"/>
                <a:cs typeface="Times New Roman" pitchFamily="18" charset="0"/>
              </a:rPr>
              <a:t>:</a:t>
            </a:r>
            <a:endParaRPr lang="ru-RU" dirty="0">
              <a:solidFill>
                <a:schemeClr val="tx1"/>
              </a:solidFill>
              <a:latin typeface="Times New Roman" pitchFamily="18" charset="0"/>
              <a:cs typeface="Times New Roman" pitchFamily="18" charset="0"/>
            </a:endParaRP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баланың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шығармашылық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қабілетін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өз</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бетінше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шығармашылық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ізденісін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дамыту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пәнге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терең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қызығушылығын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оқушының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әсерлілік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сезімін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қалыптастыру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оқушының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белсенділігін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арттыру</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мақсатында</a:t>
            </a:r>
            <a:r>
              <a:rPr lang="ru-RU" dirty="0">
                <a:solidFill>
                  <a:schemeClr val="tx1"/>
                </a:solidFill>
                <a:latin typeface="Times New Roman" pitchFamily="18" charset="0"/>
                <a:cs typeface="Times New Roman" pitchFamily="18" charset="0"/>
              </a:rPr>
              <a:t> даму </a:t>
            </a:r>
            <a:r>
              <a:rPr lang="ru-RU" dirty="0" err="1">
                <a:solidFill>
                  <a:schemeClr val="tx1"/>
                </a:solidFill>
                <a:latin typeface="Times New Roman" pitchFamily="18" charset="0"/>
                <a:cs typeface="Times New Roman" pitchFamily="18" charset="0"/>
              </a:rPr>
              <a:t>деңгейін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танымдық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белсенділігін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оқыту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жалпы</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білім</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дағдыларын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дамыта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оқыту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білімнің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бағасын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арттыру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Ғылыми</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білімді</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практикамен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теориялық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негізде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жүзеге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асыру</a:t>
            </a:r>
            <a:r>
              <a:rPr lang="ru-RU" dirty="0">
                <a:solidFill>
                  <a:schemeClr val="tx1"/>
                </a:solidFill>
                <a:latin typeface="Times New Roman" pitchFamily="18" charset="0"/>
                <a:cs typeface="Times New Roman" pitchFamily="18" charset="0"/>
              </a:rPr>
              <a:t>.</a:t>
            </a:r>
          </a:p>
          <a:p>
            <a:pPr marL="45720" algn="l" fontAlgn="base"/>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Міндеттері</a:t>
            </a:r>
            <a:r>
              <a:rPr lang="ru-RU" dirty="0">
                <a:solidFill>
                  <a:schemeClr val="tx1"/>
                </a:solidFill>
                <a:latin typeface="Times New Roman" pitchFamily="18" charset="0"/>
                <a:cs typeface="Times New Roman" pitchFamily="18" charset="0"/>
              </a:rPr>
              <a:t>:</a:t>
            </a:r>
          </a:p>
          <a:p>
            <a:pPr marL="45720" algn="l" fontAlgn="base"/>
            <a:r>
              <a:rPr lang="ru-RU" dirty="0" err="1">
                <a:solidFill>
                  <a:schemeClr val="tx1"/>
                </a:solidFill>
                <a:latin typeface="Times New Roman" pitchFamily="18" charset="0"/>
                <a:cs typeface="Times New Roman" pitchFamily="18" charset="0"/>
              </a:rPr>
              <a:t>Баланың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жеке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тұлғалық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ерекшеліктерін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дамыту</a:t>
            </a:r>
            <a:r>
              <a:rPr lang="ru-RU" dirty="0">
                <a:solidFill>
                  <a:schemeClr val="tx1"/>
                </a:solidFill>
                <a:latin typeface="Times New Roman" pitchFamily="18" charset="0"/>
                <a:cs typeface="Times New Roman" pitchFamily="18" charset="0"/>
              </a:rPr>
              <a:t>, оны </a:t>
            </a:r>
            <a:r>
              <a:rPr lang="ru-RU" dirty="0" err="1">
                <a:solidFill>
                  <a:schemeClr val="tx1"/>
                </a:solidFill>
                <a:latin typeface="Times New Roman" pitchFamily="18" charset="0"/>
                <a:cs typeface="Times New Roman" pitchFamily="18" charset="0"/>
              </a:rPr>
              <a:t>қоғамда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өмір</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сүруге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психологиялық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тұрғыдан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дайындау</a:t>
            </a:r>
            <a:r>
              <a:rPr lang="ru-RU" dirty="0">
                <a:solidFill>
                  <a:schemeClr val="tx1"/>
                </a:solidFill>
                <a:latin typeface="Times New Roman" pitchFamily="18" charset="0"/>
                <a:cs typeface="Times New Roman" pitchFamily="18" charset="0"/>
              </a:rPr>
              <a:t>.</a:t>
            </a:r>
          </a:p>
          <a:p>
            <a:pPr marL="45720" algn="l" fontAlgn="base"/>
            <a:r>
              <a:rPr lang="ru-RU" dirty="0" err="1">
                <a:solidFill>
                  <a:schemeClr val="tx1"/>
                </a:solidFill>
                <a:latin typeface="Times New Roman" pitchFamily="18" charset="0"/>
                <a:cs typeface="Times New Roman" pitchFamily="18" charset="0"/>
              </a:rPr>
              <a:t>Балалардың</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кәсіби</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және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жеке</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даралық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қабілетін</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анықтай</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алуына</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психологиялық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педагогикалық</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көмек</a:t>
            </a:r>
            <a:r>
              <a:rPr lang="ru-RU" dirty="0">
                <a:solidFill>
                  <a:schemeClr val="tx1"/>
                </a:solidFill>
                <a:latin typeface="Times New Roman" pitchFamily="18" charset="0"/>
                <a:cs typeface="Times New Roman" pitchFamily="18" charset="0"/>
              </a:rPr>
              <a:t> </a:t>
            </a:r>
            <a:r>
              <a:rPr lang="ru-RU" dirty="0" err="1">
                <a:solidFill>
                  <a:schemeClr val="tx1"/>
                </a:solidFill>
                <a:latin typeface="Times New Roman" pitchFamily="18" charset="0"/>
                <a:cs typeface="Times New Roman" pitchFamily="18" charset="0"/>
              </a:rPr>
              <a:t>көрсету</a:t>
            </a:r>
            <a:r>
              <a:rPr lang="ru-RU" dirty="0">
                <a:solidFill>
                  <a:schemeClr val="tx1"/>
                </a:solidFill>
                <a:latin typeface="Times New Roman" pitchFamily="18" charset="0"/>
                <a:cs typeface="Times New Roman" pitchFamily="18" charset="0"/>
              </a:rPr>
              <a:t>.</a:t>
            </a:r>
          </a:p>
          <a:p>
            <a:endParaRPr lang="ru-RU" dirty="0"/>
          </a:p>
        </p:txBody>
      </p:sp>
    </p:spTree>
    <p:extLst>
      <p:ext uri="{BB962C8B-B14F-4D97-AF65-F5344CB8AC3E}">
        <p14:creationId xmlns:p14="http://schemas.microsoft.com/office/powerpoint/2010/main" xmlns="" val="18192002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7504" y="260648"/>
            <a:ext cx="8856984" cy="6264696"/>
          </a:xfrm>
          <a:solidFill>
            <a:srgbClr val="FFFF66"/>
          </a:solidFill>
        </p:spPr>
        <p:txBody>
          <a:bodyPr>
            <a:normAutofit fontScale="70000" lnSpcReduction="20000"/>
          </a:bodyPr>
          <a:lstStyle/>
          <a:p>
            <a:pPr>
              <a:defRPr/>
            </a:pPr>
            <a:r>
              <a:rPr lang="kk-KZ" dirty="0">
                <a:latin typeface="Times New Roman" pitchFamily="18" charset="0"/>
                <a:cs typeface="Times New Roman" pitchFamily="18" charset="0"/>
              </a:rPr>
              <a:t>3. Дарынды оқушылардың физикалық және тыс сезімдер тұрғысынан өзгешеліктері: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сезім мүшелерінің қабылдауы ерекше болуы (түс, дыбыс);</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физикалық және интеллектуалдық дамуда ерекше бір ілгерілеу шапшаңдығы;</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көркем өнер салаларының біріне еркше қабілетті болуы (арнайы білім алмаса да);</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философиялық іс-қимыл, басқаша ойлау;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ақындарша сөйлеу, көркем және тартысты талап ететін тақырыптарды қозғау;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жиі-жиі ойға берілу, қиял күшінің басымдылығы.</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a:t>
            </a:r>
            <a:endParaRPr lang="ru-RU" dirty="0">
              <a:latin typeface="Times New Roman" pitchFamily="18" charset="0"/>
              <a:cs typeface="Times New Roman" pitchFamily="18" charset="0"/>
            </a:endParaRPr>
          </a:p>
          <a:p>
            <a:pPr>
              <a:buNone/>
              <a:defRPr/>
            </a:pPr>
            <a:r>
              <a:rPr lang="kk-KZ" dirty="0">
                <a:latin typeface="Times New Roman" pitchFamily="18" charset="0"/>
                <a:cs typeface="Times New Roman" pitchFamily="18" charset="0"/>
              </a:rPr>
              <a:t>     4. Дарынды балалардың әлеуметтік тұрғыдан ерекшеліктері:</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өз талап-тілектерін орындау, адамгершілік мәселесінде ерте даму;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әлеуметтік мәселелерде тиімді және нақты шешеімдер ұсыну;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басшылық топ құру, әріптестерді топтау және ұйымдастыру;</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әлеуметтік мәселелерді дұрыс түсіне білу, қоғамның әділет, әсемдік, турашылдық сияқты жоғары талаптармен шұғылдану;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өзінен үлкендермен достықты қалау.</a:t>
            </a:r>
            <a:endParaRPr lang="ru-RU"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xmlns="" val="3162718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descr="C:\Users\AH531\Desktop\Новая папка (2)\Чолпан\015.jpg"/>
          <p:cNvPicPr>
            <a:picLocks noChangeAspect="1" noChangeArrowheads="1"/>
          </p:cNvPicPr>
          <p:nvPr/>
        </p:nvPicPr>
        <p:blipFill>
          <a:blip r:embed="rId2" cstate="print"/>
          <a:srcRect/>
          <a:stretch>
            <a:fillRect/>
          </a:stretch>
        </p:blipFill>
        <p:spPr bwMode="auto">
          <a:xfrm>
            <a:off x="17859" y="0"/>
            <a:ext cx="9108281" cy="6858000"/>
          </a:xfrm>
          <a:prstGeom prst="rect">
            <a:avLst/>
          </a:prstGeom>
          <a:noFill/>
        </p:spPr>
      </p:pic>
      <p:sp>
        <p:nvSpPr>
          <p:cNvPr id="1029" name="Rectangle 5"/>
          <p:cNvSpPr>
            <a:spLocks noChangeArrowheads="1"/>
          </p:cNvSpPr>
          <p:nvPr/>
        </p:nvSpPr>
        <p:spPr bwMode="auto">
          <a:xfrm>
            <a:off x="323528" y="1839161"/>
            <a:ext cx="5796136" cy="30469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lang="kk-KZ" sz="4800" dirty="0" smtClean="0">
                <a:solidFill>
                  <a:srgbClr val="FF0000"/>
                </a:solidFill>
                <a:latin typeface="Segoe Print" pitchFamily="2" charset="0"/>
                <a:cs typeface="Times New Roman" pitchFamily="18" charset="0"/>
              </a:rPr>
              <a:t>Балалар дарындылығының жас ерекшеліктері.</a:t>
            </a:r>
            <a:endParaRPr kumimoji="0" lang="kk-KZ" sz="4800" b="0" i="0" u="none" strike="noStrike" cap="none" normalizeH="0" baseline="0" dirty="0" smtClean="0">
              <a:ln>
                <a:noFill/>
              </a:ln>
              <a:solidFill>
                <a:srgbClr val="FF0000"/>
              </a:solidFill>
              <a:effectLst/>
              <a:latin typeface="Segoe Print" pitchFamily="2" charset="0"/>
              <a:cs typeface="Arial" pitchFamily="34"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029">
                                            <p:txEl>
                                              <p:pRg st="0" end="0"/>
                                            </p:txEl>
                                          </p:spTgt>
                                        </p:tgtEl>
                                        <p:attrNameLst>
                                          <p:attrName>style.visibility</p:attrName>
                                        </p:attrNameLst>
                                      </p:cBhvr>
                                      <p:to>
                                        <p:strVal val="visible"/>
                                      </p:to>
                                    </p:set>
                                    <p:animEffect transition="in" filter="diamond(in)">
                                      <p:cBhvr>
                                        <p:cTn id="7" dur="2000"/>
                                        <p:tgtEl>
                                          <p:spTgt spid="102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C:\Users\AH531\Desktop\Новая папка (2)\Чолпан\zc0xfZ4Q.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3" name="Прямоугольник 2"/>
          <p:cNvSpPr/>
          <p:nvPr/>
        </p:nvSpPr>
        <p:spPr>
          <a:xfrm>
            <a:off x="1835696" y="260648"/>
            <a:ext cx="5904656" cy="1077218"/>
          </a:xfrm>
          <a:prstGeom prst="rect">
            <a:avLst/>
          </a:prstGeom>
        </p:spPr>
        <p:txBody>
          <a:bodyPr wrap="square">
            <a:spAutoFit/>
          </a:bodyPr>
          <a:lstStyle/>
          <a:p>
            <a:pPr algn="ctr"/>
            <a:r>
              <a:rPr lang="kk-KZ" sz="3200" dirty="0" smtClean="0">
                <a:latin typeface="Segoe Print" pitchFamily="2" charset="0"/>
              </a:rPr>
              <a:t>Жас ерекшелік дамуына қарай </a:t>
            </a:r>
            <a:endParaRPr lang="ru-RU" sz="3200" dirty="0">
              <a:latin typeface="Segoe Print" pitchFamily="2" charset="0"/>
            </a:endParaRPr>
          </a:p>
        </p:txBody>
      </p:sp>
      <p:sp>
        <p:nvSpPr>
          <p:cNvPr id="9" name="Прямоугольник 8"/>
          <p:cNvSpPr/>
          <p:nvPr/>
        </p:nvSpPr>
        <p:spPr>
          <a:xfrm>
            <a:off x="971600" y="1988840"/>
            <a:ext cx="2736304" cy="453650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r>
              <a:rPr lang="kk-KZ" sz="2800" dirty="0" smtClean="0">
                <a:solidFill>
                  <a:srgbClr val="FF0000"/>
                </a:solidFill>
              </a:rPr>
              <a:t>Ерте жастағы дарындылық</a:t>
            </a:r>
            <a:endParaRPr lang="kk-KZ" sz="2800" dirty="0">
              <a:solidFill>
                <a:srgbClr val="FF0000"/>
              </a:solidFill>
            </a:endParaRPr>
          </a:p>
          <a:p>
            <a:pPr algn="ctr">
              <a:defRPr/>
            </a:pPr>
            <a:r>
              <a:rPr lang="kk-KZ" dirty="0" smtClean="0">
                <a:solidFill>
                  <a:srgbClr val="002060"/>
                </a:solidFill>
              </a:rPr>
              <a:t>Ерте </a:t>
            </a:r>
            <a:r>
              <a:rPr lang="kk-KZ" dirty="0">
                <a:solidFill>
                  <a:srgbClr val="002060"/>
                </a:solidFill>
              </a:rPr>
              <a:t>дарындылыққа «вундеркиндтерді» жатқызуға болады. Вундеркинд – бұл белгілі бір әрекет түрінде (музыка, сурет салу, ән салу, т.б.) керемет жетістігі бар мектепке дейінгі немесе кіші мектеп жасындағы бала.</a:t>
            </a:r>
            <a:endParaRPr lang="ru-RU" dirty="0">
              <a:solidFill>
                <a:srgbClr val="002060"/>
              </a:solidFill>
            </a:endParaRPr>
          </a:p>
        </p:txBody>
      </p:sp>
      <p:sp>
        <p:nvSpPr>
          <p:cNvPr id="10" name="Прямоугольник 9"/>
          <p:cNvSpPr/>
          <p:nvPr/>
        </p:nvSpPr>
        <p:spPr>
          <a:xfrm>
            <a:off x="5508104" y="1988840"/>
            <a:ext cx="2736304" cy="4536504"/>
          </a:xfrm>
          <a:prstGeom prst="rect">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k-KZ" sz="2400" dirty="0" smtClean="0">
                <a:solidFill>
                  <a:srgbClr val="FF0000"/>
                </a:solidFill>
              </a:rPr>
              <a:t>Кеш қалыптасқан дарындылық</a:t>
            </a:r>
          </a:p>
          <a:p>
            <a:pPr algn="ctr"/>
            <a:r>
              <a:rPr lang="kk-KZ" dirty="0" smtClean="0">
                <a:solidFill>
                  <a:srgbClr val="002060"/>
                </a:solidFill>
              </a:rPr>
              <a:t>Ғылым жетістігінде мәнді нәтижелерге жету, әдетте кешқұрым өтеді, ол қандай да жаңалық үшін терең және ауқымды біліммен қамтамасыз етілу керектімен байланысты</a:t>
            </a:r>
            <a:endParaRPr lang="kk-KZ" dirty="0">
              <a:solidFill>
                <a:srgbClr val="002060"/>
              </a:solidFill>
            </a:endParaRPr>
          </a:p>
        </p:txBody>
      </p:sp>
      <p:sp>
        <p:nvSpPr>
          <p:cNvPr id="11" name="Стрелка вниз 10"/>
          <p:cNvSpPr/>
          <p:nvPr/>
        </p:nvSpPr>
        <p:spPr>
          <a:xfrm rot="3546939">
            <a:off x="3215717" y="1037356"/>
            <a:ext cx="424337" cy="110736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Стрелка вниз 11"/>
          <p:cNvSpPr/>
          <p:nvPr/>
        </p:nvSpPr>
        <p:spPr>
          <a:xfrm rot="18570292">
            <a:off x="5786099" y="1086986"/>
            <a:ext cx="424337" cy="1107360"/>
          </a:xfrm>
          <a:prstGeom prst="down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C:\Users\AH531\Desktop\Новая папка (2)\Чолпан\Dakara Creations Papier Incredimail Outlook 580.jpg"/>
          <p:cNvPicPr>
            <a:picLocks noChangeAspect="1" noChangeArrowheads="1"/>
          </p:cNvPicPr>
          <p:nvPr/>
        </p:nvPicPr>
        <p:blipFill>
          <a:blip r:embed="rId2" cstate="print"/>
          <a:srcRect/>
          <a:stretch>
            <a:fillRect/>
          </a:stretch>
        </p:blipFill>
        <p:spPr bwMode="auto">
          <a:xfrm>
            <a:off x="1" y="0"/>
            <a:ext cx="9143999" cy="6858000"/>
          </a:xfrm>
          <a:prstGeom prst="rect">
            <a:avLst/>
          </a:prstGeom>
          <a:noFill/>
        </p:spPr>
      </p:pic>
      <p:sp>
        <p:nvSpPr>
          <p:cNvPr id="4" name="Прямоугольник 3"/>
          <p:cNvSpPr/>
          <p:nvPr/>
        </p:nvSpPr>
        <p:spPr>
          <a:xfrm>
            <a:off x="2411760" y="332656"/>
            <a:ext cx="5382344" cy="6186309"/>
          </a:xfrm>
          <a:prstGeom prst="rect">
            <a:avLst/>
          </a:prstGeom>
        </p:spPr>
        <p:txBody>
          <a:bodyPr wrap="square">
            <a:spAutoFit/>
          </a:bodyPr>
          <a:lstStyle/>
          <a:p>
            <a:pPr algn="ctr"/>
            <a:r>
              <a:rPr lang="kk-KZ" dirty="0" smtClean="0">
                <a:solidFill>
                  <a:schemeClr val="tx1">
                    <a:lumMod val="95000"/>
                    <a:lumOff val="5000"/>
                  </a:schemeClr>
                </a:solidFill>
                <a:latin typeface="Times New Roman" pitchFamily="18" charset="0"/>
                <a:cs typeface="Times New Roman" pitchFamily="18" charset="0"/>
              </a:rPr>
              <a:t>Адамның шығармашылық мүмкіндіктері өте </a:t>
            </a:r>
            <a:r>
              <a:rPr lang="kk-KZ" dirty="0" smtClean="0">
                <a:solidFill>
                  <a:srgbClr val="FF0000"/>
                </a:solidFill>
                <a:latin typeface="Times New Roman" pitchFamily="18" charset="0"/>
                <a:cs typeface="Times New Roman" pitchFamily="18" charset="0"/>
              </a:rPr>
              <a:t>ерте</a:t>
            </a:r>
            <a:r>
              <a:rPr lang="kk-KZ" dirty="0" smtClean="0">
                <a:solidFill>
                  <a:schemeClr val="tx1">
                    <a:lumMod val="95000"/>
                    <a:lumOff val="5000"/>
                  </a:schemeClr>
                </a:solidFill>
                <a:latin typeface="Times New Roman" pitchFamily="18" charset="0"/>
                <a:cs typeface="Times New Roman" pitchFamily="18" charset="0"/>
              </a:rPr>
              <a:t> байқалады. Өте қарқынды даму кезеңі - 2-5 жас. Осы жас кезеңінде жеке адамның негізі қаланады. Қабілеттің бірінші байқалуы түрлі іс- әрекет түрлеріне еріксіз ұмтылудан байқалады. Сондықтан, шығармашылық мүмкіндіктердің алғышарттарын осы арадан іздеу керек. Ата-ана, тәрбиеші, мұғалімдердің басты міндеті - баланың осы ұмтылыстарын қолдау. Ерте жас кезееңінде дарынды балаларды өзгелерден айыратын нәрсе себеп-салдарлы байланыстарды бақылау қабілеттілігі және соған сәйкес тиісті қорытындыларды жасау. Дарынды балаларды ақпаратты және тәжірибеені әрі жалпылай білу қабілеттілігі ерекшелендіреді. Дарынды балаларда әділеттілік сезімі өте ерте байқалып, әділеттілік сезімі өте күшті дамыған. Олар өздеріне және айналадағыларға жоғары талаптар қояды, әрі шындыққа өте тез, жылдам үн қосады, әділдік, үйлесімді, табиғатты ұнатады. Кішкентай таланттардың айқын, ашық қиялы әлемде жоқ жануарларды тауып, оларды жолдас етеді, және фантастикалық өмірді ойдан ойластырады</a:t>
            </a:r>
            <a:endParaRPr lang="kk-KZ" dirty="0">
              <a:solidFill>
                <a:schemeClr val="tx1">
                  <a:lumMod val="95000"/>
                  <a:lumOff val="5000"/>
                </a:schemeClr>
              </a:solidFill>
              <a:latin typeface="Times New Roman" pitchFamily="18" charset="0"/>
              <a:cs typeface="Times New Roman" pitchFamily="18" charset="0"/>
            </a:endParaRPr>
          </a:p>
        </p:txBody>
      </p:sp>
    </p:spTree>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8674" name="Picture 2" descr="C:\Users\AH531\Desktop\Новая папка (2)\Чолпан\1351798102_glavn.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28675" name="Rectangle 3"/>
          <p:cNvSpPr>
            <a:spLocks noChangeArrowheads="1"/>
          </p:cNvSpPr>
          <p:nvPr/>
        </p:nvSpPr>
        <p:spPr bwMode="auto">
          <a:xfrm>
            <a:off x="1475656" y="3134003"/>
            <a:ext cx="666023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k-KZ" sz="2400" b="0" i="0" u="none" strike="noStrike" cap="none" normalizeH="0" baseline="0" dirty="0" smtClean="0">
              <a:ln>
                <a:noFill/>
              </a:ln>
              <a:solidFill>
                <a:schemeClr val="tx1"/>
              </a:solidFill>
              <a:effectLst/>
              <a:latin typeface="Segoe Print" pitchFamily="2" charset="0"/>
              <a:cs typeface="Arial" pitchFamily="34" charset="0"/>
            </a:endParaRPr>
          </a:p>
        </p:txBody>
      </p:sp>
      <p:sp>
        <p:nvSpPr>
          <p:cNvPr id="4" name="Прямоугольник 3"/>
          <p:cNvSpPr/>
          <p:nvPr/>
        </p:nvSpPr>
        <p:spPr>
          <a:xfrm rot="10800000" flipV="1">
            <a:off x="611560" y="548678"/>
            <a:ext cx="7848872" cy="5909310"/>
          </a:xfrm>
          <a:prstGeom prst="rect">
            <a:avLst/>
          </a:prstGeom>
        </p:spPr>
        <p:txBody>
          <a:bodyPr wrap="square">
            <a:spAutoFit/>
          </a:bodyPr>
          <a:lstStyle/>
          <a:p>
            <a:pPr algn="ctr"/>
            <a:r>
              <a:rPr lang="kk-KZ" dirty="0" smtClean="0">
                <a:solidFill>
                  <a:srgbClr val="FF0000"/>
                </a:solidFill>
              </a:rPr>
              <a:t>Н.Б. Шумакованың </a:t>
            </a:r>
            <a:r>
              <a:rPr lang="kk-KZ" dirty="0" smtClean="0">
                <a:solidFill>
                  <a:schemeClr val="bg1"/>
                </a:solidFill>
              </a:rPr>
              <a:t>зерттеулері дарынды балалар </a:t>
            </a:r>
            <a:r>
              <a:rPr lang="kk-KZ" dirty="0" smtClean="0">
                <a:solidFill>
                  <a:srgbClr val="FF0000"/>
                </a:solidFill>
              </a:rPr>
              <a:t>мектеп </a:t>
            </a:r>
            <a:r>
              <a:rPr lang="kk-KZ" dirty="0" smtClean="0">
                <a:solidFill>
                  <a:schemeClr val="bg1"/>
                </a:solidFill>
              </a:rPr>
              <a:t>ұжымына түсе отырып, айналадағы құрбыларының орташа қабілеттілігін көріп, өздерін қолайсыз сезінеді. Нәтижесінде дарынды балалар өздерін ерекшелеп көрсетпеуге, «ақ қарға» болмауға тырысып бағады</a:t>
            </a:r>
            <a:r>
              <a:rPr lang="kk-KZ" dirty="0" smtClean="0">
                <a:solidFill>
                  <a:srgbClr val="FF0000"/>
                </a:solidFill>
              </a:rPr>
              <a:t>. П. Торренс </a:t>
            </a:r>
            <a:r>
              <a:rPr lang="kk-KZ" dirty="0" smtClean="0">
                <a:solidFill>
                  <a:schemeClr val="bg1"/>
                </a:solidFill>
              </a:rPr>
              <a:t>зерттеулері мынаны көрсетеді: дарынды балалар ақыл-ой дамудың бастапқы деңгейлерін тез бастан өткереді де, түрлі жүйкеге ауырлық тудыратын жұмыстарға қарсылық танытады. Жиі жағдайда шығармашылық ойладың ерекше оригиналдығы айналадғылардың түсінбестігіне әкеліп соғады, әрі олардың бұл әрекетін өзгелер «ауытқу» деп түсінуі мүмкін. Дарынды балалар мектептегі 2/3 уақыт бөлігін құр босқа «интеллектуалды қарсылық» көрсете отырып өткізеді. Дарынды балалар өз құрбыларына қарағанда әлеуметтік бейімделудің бастапқы деңгейлерін тезірек, жылдамырақ өткереді. Қазіргі таңда дарынды балалармен жұмыс істеудің арнайы бағдарламалары құрылып жасалуда, көптеген елдерде даралап, саралап оқытуға көшуде. Арнаулы кешендік - оқу бағдарламалары құрылуда, мұның шеңберінде балалар әдеттегі бағдарламаға қарағанда өздерін еркінірек ұстайтын болады. Ал, шет елдерде мысалы АҚШ-та дарынды балаларды лидер болуға оқыту бойынша арнайы курстар құрылған. Әрі мұнда кең тарағаны «оқу келісімі» бойынша жеке-дара жұмыс тәсілдерінің тарауы. Олар оқушы мен мұғалім арасында жасалады, және олар мұғалімге уақытты үнемдеуге, ал оқушыларға - жеке-дара қарқынмен жұмыс істеуге мүмкіндік береді.  </a:t>
            </a:r>
            <a:endParaRPr lang="kk-KZ" dirty="0">
              <a:solidFill>
                <a:schemeClr val="bg1"/>
              </a:solidFill>
            </a:endParaRPr>
          </a:p>
        </p:txBody>
      </p:sp>
    </p:spTree>
  </p:cSld>
  <p:clrMapOvr>
    <a:masterClrMapping/>
  </p:clrMapOvr>
  <mc:AlternateContent xmlns:mc="http://schemas.openxmlformats.org/markup-compatibility/2006">
    <mc:Choice xmlns:p14="http://schemas.microsoft.com/office/powerpoint/2010/main" xmlns=""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nodePh="1">
                                  <p:stCondLst>
                                    <p:cond delay="0"/>
                                  </p:stCondLst>
                                  <p:endCondLst>
                                    <p:cond evt="begin" delay="0">
                                      <p:tn val="5"/>
                                    </p:cond>
                                  </p:end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box(in)">
                                      <p:cBhvr>
                                        <p:cTn id="7" dur="500"/>
                                        <p:tgtEl>
                                          <p:spTgt spid="2867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nodePh="1">
                                  <p:stCondLst>
                                    <p:cond delay="0"/>
                                  </p:stCondLst>
                                  <p:endCondLst>
                                    <p:cond evt="begin" delay="0">
                                      <p:tn val="10"/>
                                    </p:cond>
                                  </p:endCondLst>
                                  <p:childTnLst>
                                    <p:set>
                                      <p:cBhvr>
                                        <p:cTn id="11" dur="1" fill="hold">
                                          <p:stCondLst>
                                            <p:cond delay="0"/>
                                          </p:stCondLst>
                                        </p:cTn>
                                        <p:tgtEl>
                                          <p:spTgt spid="28675">
                                            <p:txEl>
                                              <p:pRg st="0" end="0"/>
                                            </p:txEl>
                                          </p:spTgt>
                                        </p:tgtEl>
                                        <p:attrNameLst>
                                          <p:attrName>style.visibility</p:attrName>
                                        </p:attrNameLst>
                                      </p:cBhvr>
                                      <p:to>
                                        <p:strVal val="visible"/>
                                      </p:to>
                                    </p:set>
                                    <p:animEffect transition="in" filter="box(in)">
                                      <p:cBhvr>
                                        <p:cTn id="12" dur="500"/>
                                        <p:tgtEl>
                                          <p:spTgt spid="2867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435280" cy="1143000"/>
          </a:xfrm>
          <a:solidFill>
            <a:srgbClr val="FFFF00"/>
          </a:solidFill>
        </p:spPr>
        <p:txBody>
          <a:bodyPr>
            <a:noAutofit/>
          </a:bodyPr>
          <a:lstStyle/>
          <a:p>
            <a:r>
              <a:rPr lang="kk-KZ" sz="2400" dirty="0">
                <a:solidFill>
                  <a:sysClr val="windowText" lastClr="000000"/>
                </a:solidFill>
                <a:latin typeface="Times New Roman"/>
                <a:ea typeface="Times New Roman"/>
              </a:rPr>
              <a:t>5 лекция</a:t>
            </a:r>
            <a:br>
              <a:rPr lang="kk-KZ" sz="2400" dirty="0">
                <a:solidFill>
                  <a:sysClr val="windowText" lastClr="000000"/>
                </a:solidFill>
                <a:latin typeface="Times New Roman"/>
                <a:ea typeface="Times New Roman"/>
              </a:rPr>
            </a:br>
            <a:r>
              <a:rPr lang="kk-KZ" sz="2400" dirty="0">
                <a:solidFill>
                  <a:sysClr val="windowText" lastClr="000000"/>
                </a:solidFill>
                <a:latin typeface="Times New Roman"/>
                <a:ea typeface="Times New Roman"/>
              </a:rPr>
              <a:t>Қабілеттілік, дарындылық және талант. Дарындылықтың түрлері</a:t>
            </a:r>
            <a:endParaRPr lang="ru-RU" sz="2400" dirty="0"/>
          </a:p>
        </p:txBody>
      </p:sp>
      <p:sp>
        <p:nvSpPr>
          <p:cNvPr id="3" name="Объект 2"/>
          <p:cNvSpPr>
            <a:spLocks noGrp="1"/>
          </p:cNvSpPr>
          <p:nvPr>
            <p:ph idx="1"/>
          </p:nvPr>
        </p:nvSpPr>
        <p:spPr>
          <a:xfrm>
            <a:off x="457200" y="1556792"/>
            <a:ext cx="8435280" cy="4896544"/>
          </a:xfrm>
          <a:solidFill>
            <a:srgbClr val="CCECFF"/>
          </a:solidFill>
        </p:spPr>
        <p:txBody>
          <a:bodyPr>
            <a:normAutofit fontScale="92500" lnSpcReduction="10000"/>
          </a:bodyPr>
          <a:lstStyle/>
          <a:p>
            <a:pPr algn="ctr"/>
            <a:r>
              <a:rPr lang="kk-KZ" dirty="0" smtClean="0">
                <a:latin typeface="Times New Roman" pitchFamily="18" charset="0"/>
                <a:cs typeface="Times New Roman" pitchFamily="18" charset="0"/>
              </a:rPr>
              <a:t>Қабілеттілік</a:t>
            </a:r>
          </a:p>
          <a:p>
            <a:pPr algn="just"/>
            <a:r>
              <a:rPr lang="ru-RU" dirty="0">
                <a:latin typeface="Times New Roman" pitchFamily="18" charset="0"/>
                <a:cs typeface="Times New Roman" pitchFamily="18" charset="0"/>
              </a:rPr>
              <a:t>«</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субъективті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орындалуындағы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индивидте</a:t>
            </a:r>
            <a:r>
              <a:rPr lang="ru-RU" dirty="0">
                <a:latin typeface="Times New Roman" pitchFamily="18" charset="0"/>
                <a:cs typeface="Times New Roman" pitchFamily="18" charset="0"/>
              </a:rPr>
              <a:t> бар </a:t>
            </a:r>
            <a:r>
              <a:rPr lang="ru-RU" dirty="0" err="1">
                <a:latin typeface="Times New Roman" pitchFamily="18" charset="0"/>
                <a:cs typeface="Times New Roman" pitchFamily="18" charset="0"/>
              </a:rPr>
              <a:t>білім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дағды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бағытталмайды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іс-әрекеттерді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орындауда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әдістері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тәсілдерінен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тереңдегі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беріктігінен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психологиялық</a:t>
            </a:r>
            <a:r>
              <a:rPr lang="ru-RU" dirty="0">
                <a:latin typeface="Times New Roman" pitchFamily="18" charset="0"/>
                <a:cs typeface="Times New Roman" pitchFamily="18" charset="0"/>
              </a:rPr>
              <a:t> регулятор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a:t>
            </a:r>
          </a:p>
          <a:p>
            <a:pPr algn="ctr"/>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12057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solidFill>
            <a:srgbClr val="FFFF00"/>
          </a:solidFill>
        </p:spPr>
        <p:txBody>
          <a:bodyPr/>
          <a:lstStyle/>
          <a:p>
            <a:r>
              <a:rPr lang="ru-RU" dirty="0" err="1">
                <a:latin typeface="Times New Roman" pitchFamily="18" charset="0"/>
                <a:cs typeface="Times New Roman" pitchFamily="18" charset="0"/>
              </a:rPr>
              <a:t>Дарындылы</a:t>
            </a:r>
            <a:r>
              <a:rPr lang="kk-KZ" dirty="0">
                <a:latin typeface="Times New Roman" pitchFamily="18" charset="0"/>
                <a:cs typeface="Times New Roman" pitchFamily="18" charset="0"/>
              </a:rPr>
              <a:t>қ </a:t>
            </a:r>
            <a:endParaRPr lang="ru-RU" dirty="0"/>
          </a:p>
        </p:txBody>
      </p:sp>
      <p:sp>
        <p:nvSpPr>
          <p:cNvPr id="3" name="Объект 2"/>
          <p:cNvSpPr>
            <a:spLocks noGrp="1"/>
          </p:cNvSpPr>
          <p:nvPr>
            <p:ph idx="1"/>
          </p:nvPr>
        </p:nvSpPr>
        <p:spPr>
          <a:solidFill>
            <a:srgbClr val="CCECFF"/>
          </a:solidFill>
        </p:spPr>
        <p:txBody>
          <a:bodyPr>
            <a:normAutofit fontScale="62500" lnSpcReduction="20000"/>
          </a:bodyPr>
          <a:lstStyle/>
          <a:p>
            <a:pPr marL="0" indent="0">
              <a:buNone/>
            </a:pPr>
            <a:r>
              <a:rPr lang="ru-RU" dirty="0">
                <a:latin typeface="Times New Roman" pitchFamily="18" charset="0"/>
                <a:cs typeface="Times New Roman" pitchFamily="18" charset="0"/>
              </a:rPr>
              <a:t>«Дарындылық»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шыққан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дамудың</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сыртқы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алғышарттарын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білдіреді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энциклопедияда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беріледі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аумағында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көмектесетін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«Дарындылық» </a:t>
            </a:r>
            <a:r>
              <a:rPr lang="ru-RU" dirty="0" err="1">
                <a:latin typeface="Times New Roman" pitchFamily="18" charset="0"/>
                <a:cs typeface="Times New Roman" pitchFamily="18" charset="0"/>
              </a:rPr>
              <a:t>түсінігі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тілінде</a:t>
            </a:r>
            <a:r>
              <a:rPr lang="ru-RU" dirty="0">
                <a:latin typeface="Times New Roman" pitchFamily="18" charset="0"/>
                <a:cs typeface="Times New Roman" pitchFamily="18" charset="0"/>
              </a:rPr>
              <a:t> кем </a:t>
            </a:r>
            <a:r>
              <a:rPr lang="ru-RU" dirty="0" err="1">
                <a:latin typeface="Times New Roman" pitchFamily="18" charset="0"/>
                <a:cs typeface="Times New Roman" pitchFamily="18" charset="0"/>
              </a:rPr>
              <a:t>дегенде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қамтиды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Д.Н.Ушаковтың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талқылау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сөздігі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a:t>
            </a: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нәрсені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мүмкіндігі</a:t>
            </a:r>
            <a:endParaRPr lang="ru-RU" dirty="0">
              <a:latin typeface="Times New Roman" pitchFamily="18" charset="0"/>
              <a:cs typeface="Times New Roman" pitchFamily="18" charset="0"/>
            </a:endParaRPr>
          </a:p>
          <a:p>
            <a:pPr marL="0" indent="0">
              <a:buNone/>
            </a:pPr>
            <a:r>
              <a:rPr lang="ru-RU" dirty="0" err="1">
                <a:latin typeface="Times New Roman" pitchFamily="18" charset="0"/>
                <a:cs typeface="Times New Roman" pitchFamily="18" charset="0"/>
              </a:rPr>
              <a:t>Әдетте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сын </a:t>
            </a:r>
            <a:r>
              <a:rPr lang="ru-RU" dirty="0" err="1">
                <a:latin typeface="Times New Roman" pitchFamily="18" charset="0"/>
                <a:cs typeface="Times New Roman" pitchFamily="18" charset="0"/>
              </a:rPr>
              <a:t>есімінің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мысалы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ғалым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қолданамыз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Осындай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терминдер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тығыз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мәндөс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айыра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алмай</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қаласың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Бірақ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келтірілген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басқа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мағынасы</a:t>
            </a:r>
            <a:r>
              <a:rPr lang="ru-RU" dirty="0">
                <a:latin typeface="Times New Roman" pitchFamily="18" charset="0"/>
                <a:cs typeface="Times New Roman" pitchFamily="18" charset="0"/>
              </a:rPr>
              <a:t> бар.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жинақталған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тәжірибе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толығымен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Н.С.Лейтес</a:t>
            </a:r>
            <a:r>
              <a:rPr lang="ru-RU" dirty="0">
                <a:latin typeface="Times New Roman" pitchFamily="18" charset="0"/>
                <a:cs typeface="Times New Roman" pitchFamily="18" charset="0"/>
              </a:rPr>
              <a:t>).</a:t>
            </a:r>
          </a:p>
          <a:p>
            <a:pPr marL="0" indent="0">
              <a:buNone/>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43891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CCECFF"/>
          </a:solidFill>
        </p:spPr>
        <p:txBody>
          <a:bodyPr/>
          <a:lstStyle/>
          <a:p>
            <a:r>
              <a:rPr lang="kk-KZ" dirty="0">
                <a:latin typeface="Times New Roman" pitchFamily="18" charset="0"/>
                <a:cs typeface="Times New Roman" pitchFamily="18" charset="0"/>
              </a:rPr>
              <a:t>Дарындылықтың </a:t>
            </a:r>
            <a:r>
              <a:rPr lang="kk-KZ" dirty="0" smtClean="0">
                <a:latin typeface="Times New Roman" pitchFamily="18" charset="0"/>
                <a:cs typeface="Times New Roman" pitchFamily="18" charset="0"/>
              </a:rPr>
              <a:t>түрлері</a:t>
            </a:r>
          </a:p>
          <a:p>
            <a:pPr marL="0" indent="0">
              <a:buNone/>
            </a:pP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академиялық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шығармашылық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көркемдік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психомоторлық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endParaRPr lang="ru-RU"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a:buFont typeface="Wingdings" pitchFamily="2" charset="2"/>
              <a:buChar char="Ø"/>
            </a:pP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5583195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CCECFF"/>
          </a:solidFill>
        </p:spPr>
        <p:txBody>
          <a:bodyPr>
            <a:normAutofit fontScale="85000" lnSpcReduction="10000"/>
          </a:bodyPr>
          <a:lstStyle/>
          <a:p>
            <a:pPr marL="0" indent="0">
              <a:buNone/>
            </a:pPr>
            <a:r>
              <a:rPr lang="ru-RU" dirty="0" err="1">
                <a:latin typeface="Times New Roman" pitchFamily="18" charset="0"/>
                <a:cs typeface="Times New Roman" pitchFamily="18" charset="0"/>
              </a:rPr>
              <a:t>Қазірде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ғалымдар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2 </a:t>
            </a:r>
            <a:r>
              <a:rPr lang="ru-RU" dirty="0" err="1">
                <a:latin typeface="Times New Roman" pitchFamily="18" charset="0"/>
                <a:cs typeface="Times New Roman" pitchFamily="18" charset="0"/>
              </a:rPr>
              <a:t>түрін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ажыратады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қарай</a:t>
            </a:r>
            <a:r>
              <a:rPr lang="ru-RU" dirty="0">
                <a:latin typeface="Times New Roman" pitchFamily="18" charset="0"/>
                <a:cs typeface="Times New Roman" pitchFamily="18" charset="0"/>
              </a:rPr>
              <a:t>)</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а) </a:t>
            </a:r>
            <a:r>
              <a:rPr lang="ru-RU" dirty="0" err="1">
                <a:latin typeface="Times New Roman" pitchFamily="18" charset="0"/>
                <a:cs typeface="Times New Roman" pitchFamily="18" charset="0"/>
              </a:rPr>
              <a:t>жалпы</a:t>
            </a:r>
            <a:endParaRPr lang="ru-RU" dirty="0">
              <a:latin typeface="Times New Roman" pitchFamily="18" charset="0"/>
              <a:cs typeface="Times New Roman" pitchFamily="18" charset="0"/>
            </a:endParaRPr>
          </a:p>
          <a:p>
            <a:pPr marL="0" indent="0">
              <a:buNone/>
            </a:pPr>
            <a:r>
              <a:rPr lang="ru-RU" dirty="0">
                <a:latin typeface="Times New Roman" pitchFamily="18" charset="0"/>
                <a:cs typeface="Times New Roman" pitchFamily="18" charset="0"/>
              </a:rPr>
              <a:t>б) </a:t>
            </a:r>
            <a:r>
              <a:rPr lang="ru-RU" dirty="0" err="1">
                <a:latin typeface="Times New Roman" pitchFamily="18" charset="0"/>
                <a:cs typeface="Times New Roman" pitchFamily="18" charset="0"/>
              </a:rPr>
              <a:t>арнаулы</a:t>
            </a:r>
            <a:endParaRPr lang="ru-RU"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a:p>
            <a:pPr>
              <a:buFont typeface="Wingdings" pitchFamily="2" charset="2"/>
              <a:buChar char="Ø"/>
            </a:pPr>
            <a:r>
              <a:rPr lang="ru-RU" dirty="0" err="1">
                <a:latin typeface="Times New Roman" pitchFamily="18" charset="0"/>
                <a:cs typeface="Times New Roman" pitchFamily="18" charset="0"/>
              </a:rPr>
              <a:t>Арнаулы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дегеніміз</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таныта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білуі</a:t>
            </a:r>
            <a:r>
              <a:rPr lang="ru-RU" dirty="0">
                <a:latin typeface="Times New Roman" pitchFamily="18" charset="0"/>
                <a:cs typeface="Times New Roman" pitchFamily="18" charset="0"/>
              </a:rPr>
              <a:t>. М., </a:t>
            </a:r>
            <a:r>
              <a:rPr lang="ru-RU" dirty="0" err="1">
                <a:latin typeface="Times New Roman" pitchFamily="18" charset="0"/>
                <a:cs typeface="Times New Roman" pitchFamily="18" charset="0"/>
              </a:rPr>
              <a:t>қолөнер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сурет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ақындық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 Сонда </a:t>
            </a:r>
            <a:r>
              <a:rPr lang="ru-RU" dirty="0" err="1">
                <a:latin typeface="Times New Roman" pitchFamily="18" charset="0"/>
                <a:cs typeface="Times New Roman" pitchFamily="18" charset="0"/>
              </a:rPr>
              <a:t>көптеген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байланыссыз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арнаулы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факторлар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түбінде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ақыл</a:t>
            </a:r>
            <a:r>
              <a:rPr lang="ru-RU" dirty="0">
                <a:latin typeface="Times New Roman" pitchFamily="18" charset="0"/>
                <a:cs typeface="Times New Roman" pitchFamily="18" charset="0"/>
              </a:rPr>
              <a:t>-ой </a:t>
            </a:r>
            <a:r>
              <a:rPr lang="ru-RU" dirty="0" err="1">
                <a:latin typeface="Times New Roman" pitchFamily="18" charset="0"/>
                <a:cs typeface="Times New Roman" pitchFamily="18" charset="0"/>
              </a:rPr>
              <a:t>қабілетін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яғни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интеллектіні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құрайды</a:t>
            </a:r>
            <a:r>
              <a:rPr lang="ru-RU" dirty="0">
                <a:latin typeface="Times New Roman" pitchFamily="18" charset="0"/>
                <a:cs typeface="Times New Roman" pitchFamily="18" charset="0"/>
              </a:rPr>
              <a:t>. </a:t>
            </a:r>
          </a:p>
          <a:p>
            <a:pPr>
              <a:buFont typeface="Wingdings" pitchFamily="2" charset="2"/>
              <a:buChar char="Ø"/>
            </a:pP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бейімділіктердің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сапалық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бірлігі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икемділігі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оқуда</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істі</a:t>
            </a:r>
            <a:r>
              <a:rPr lang="ru-RU" dirty="0">
                <a:latin typeface="Times New Roman" pitchFamily="18" charset="0"/>
                <a:cs typeface="Times New Roman" pitchFamily="18" charset="0"/>
              </a:rPr>
              <a:t> де тез </a:t>
            </a:r>
            <a:r>
              <a:rPr lang="ru-RU" dirty="0" err="1">
                <a:latin typeface="Times New Roman" pitchFamily="18" charset="0"/>
                <a:cs typeface="Times New Roman" pitchFamily="18" charset="0"/>
              </a:rPr>
              <a:t>игереді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жемісті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атқарады</a:t>
            </a:r>
            <a:r>
              <a:rPr lang="ru-RU" dirty="0">
                <a:latin typeface="Times New Roman" pitchFamily="18" charset="0"/>
                <a:cs typeface="Times New Roman" pitchFamily="18" charset="0"/>
              </a:rPr>
              <a:t>.</a:t>
            </a:r>
          </a:p>
          <a:p>
            <a:pPr>
              <a:buFont typeface="Wingdings" pitchFamily="2" charset="2"/>
              <a:buChar char="Ø"/>
            </a:pPr>
            <a:endParaRPr lang="kk-KZ" dirty="0">
              <a:latin typeface="Times New Roman" pitchFamily="18" charset="0"/>
              <a:cs typeface="Times New Roman" pitchFamily="18" charset="0"/>
            </a:endParaRPr>
          </a:p>
          <a:p>
            <a:pPr>
              <a:buFont typeface="Wingdings" pitchFamily="2" charset="2"/>
              <a:buChar char="Ø"/>
            </a:pPr>
            <a:endParaRPr lang="kk-KZ"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marL="0" indent="0">
              <a:buNone/>
            </a:pPr>
            <a:endParaRPr lang="kk-KZ" dirty="0">
              <a:latin typeface="Times New Roman" pitchFamily="18" charset="0"/>
              <a:cs typeface="Times New Roman" pitchFamily="18" charset="0"/>
            </a:endParaRPr>
          </a:p>
          <a:p>
            <a:pPr marL="0" indent="0">
              <a:buNone/>
            </a:pP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1698336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440160"/>
          </a:xfrm>
          <a:solidFill>
            <a:srgbClr val="00FFCC"/>
          </a:solidFill>
        </p:spPr>
        <p:txBody>
          <a:bodyPr>
            <a:noAutofit/>
          </a:bodyPr>
          <a:lstStyle/>
          <a:p>
            <a:r>
              <a:rPr lang="ru-RU" sz="3200" dirty="0">
                <a:solidFill>
                  <a:srgbClr val="FF0000"/>
                </a:solidFill>
                <a:latin typeface="Times New Roman" pitchFamily="18" charset="0"/>
                <a:cs typeface="Times New Roman" pitchFamily="18" charset="0"/>
              </a:rPr>
              <a:t>7 лекция</a:t>
            </a:r>
            <a:r>
              <a:rPr lang="ru-RU" sz="3200" dirty="0">
                <a:latin typeface="Times New Roman" pitchFamily="18" charset="0"/>
                <a:cs typeface="Times New Roman" pitchFamily="18" charset="0"/>
              </a:rPr>
              <a:t/>
            </a:r>
            <a:br>
              <a:rPr lang="ru-RU" sz="3200" dirty="0">
                <a:latin typeface="Times New Roman" pitchFamily="18" charset="0"/>
                <a:cs typeface="Times New Roman" pitchFamily="18" charset="0"/>
              </a:rPr>
            </a:br>
            <a:r>
              <a:rPr lang="ru-RU" sz="3200" dirty="0" err="1">
                <a:latin typeface="Times New Roman" pitchFamily="18" charset="0"/>
                <a:cs typeface="Times New Roman" pitchFamily="18" charset="0"/>
              </a:rPr>
              <a:t>Дарынды</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балалардың</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әлеуметтенуі</a:t>
            </a:r>
            <a:r>
              <a:rPr lang="ru-RU" sz="3200" dirty="0">
                <a:latin typeface="Times New Roman" pitchFamily="18" charset="0"/>
                <a:cs typeface="Times New Roman" pitchFamily="18" charset="0"/>
              </a:rPr>
              <a:t> мен </a:t>
            </a:r>
            <a:r>
              <a:rPr lang="ru-RU" sz="3200" dirty="0" err="1">
                <a:latin typeface="Times New Roman" pitchFamily="18" charset="0"/>
                <a:cs typeface="Times New Roman" pitchFamily="18" charset="0"/>
              </a:rPr>
              <a:t>қоғамдағы</a:t>
            </a:r>
            <a:r>
              <a:rPr lang="ru-RU" sz="3200" dirty="0">
                <a:latin typeface="Times New Roman" pitchFamily="18" charset="0"/>
                <a:cs typeface="Times New Roman" pitchFamily="18" charset="0"/>
              </a:rPr>
              <a:t> </a:t>
            </a:r>
            <a:r>
              <a:rPr lang="ru-RU" sz="3200" dirty="0" err="1">
                <a:latin typeface="Times New Roman" pitchFamily="18" charset="0"/>
                <a:cs typeface="Times New Roman" pitchFamily="18" charset="0"/>
              </a:rPr>
              <a:t>бейімделуі</a:t>
            </a:r>
            <a:endParaRPr lang="ru-RU" sz="3200" dirty="0"/>
          </a:p>
        </p:txBody>
      </p:sp>
      <p:sp>
        <p:nvSpPr>
          <p:cNvPr id="3" name="Объект 2"/>
          <p:cNvSpPr>
            <a:spLocks noGrp="1"/>
          </p:cNvSpPr>
          <p:nvPr>
            <p:ph idx="1"/>
          </p:nvPr>
        </p:nvSpPr>
        <p:spPr>
          <a:solidFill>
            <a:srgbClr val="99FF33"/>
          </a:solidFill>
        </p:spPr>
        <p:txBody>
          <a:bodyPr>
            <a:normAutofit fontScale="47500" lnSpcReduction="20000"/>
          </a:bodyPr>
          <a:lstStyle/>
          <a:p>
            <a:pPr marL="0" indent="0">
              <a:buNone/>
            </a:pPr>
            <a:r>
              <a:rPr lang="kk-KZ" dirty="0" smtClean="0">
                <a:solidFill>
                  <a:srgbClr val="000000"/>
                </a:solidFill>
                <a:latin typeface="Times New Roman"/>
                <a:ea typeface="Times New Roman"/>
              </a:rPr>
              <a:t>Дарынды балаларға білім беруді әр ғылымның бүгінгі дәрежесіне сәйкес жүргізу бір жағынан қоғамға талантты мамандар даярлауда тиімді болса, екінші жағынан қоғамға ерекше дарынды балалардың тек өзінің интеллектуалдық дамуын қамтамасыз етеді. Дарындылық мәселесін зерттеушілердің еңбектері көп болғанымен, дарындылықтың мән - мағынасы жөнінде олар ортақ бір пікірге келе қоймады. Сондықтан да, біз баланың дарындылығы деп, оны өз құрдастарымен салыстырғанда бірдей жағдайда білім игеру деңгейінің шоғырлығымен аса ерекше байқалатын шығармашылық қабілетінің байқалуы деп түсінеміз. Дарындылыққа педагогикалық энциклопедияда мынадай анықтама берілген: дарындылық - белгілі бір әрекет саласында ерекше жетістікке жеткізетін адам қабілеті дамуының жоғары деңгейі.</a:t>
            </a:r>
            <a:br>
              <a:rPr lang="kk-KZ" dirty="0" smtClean="0">
                <a:solidFill>
                  <a:srgbClr val="000000"/>
                </a:solidFill>
                <a:latin typeface="Times New Roman"/>
                <a:ea typeface="Times New Roman"/>
              </a:rPr>
            </a:br>
            <a:r>
              <a:rPr lang="kk-KZ" dirty="0" smtClean="0">
                <a:solidFill>
                  <a:srgbClr val="000000"/>
                </a:solidFill>
                <a:latin typeface="Times New Roman"/>
                <a:ea typeface="Times New Roman"/>
              </a:rPr>
              <a:t>В. Крутецский өзінің математикалық қабілеттіліктің құрылымын зерттеген еңбегінде: «Егер қабілеттіліктер деген ұғымды жеке психикалық қасиеттер деп түсінсек, онда дарындылық дегенді адамның ерекше қабілетінің жиынтығының бірлігі деуге болады»,- деп тұжырымдады.</a:t>
            </a:r>
            <a:br>
              <a:rPr lang="kk-KZ" dirty="0" smtClean="0">
                <a:solidFill>
                  <a:srgbClr val="000000"/>
                </a:solidFill>
                <a:latin typeface="Times New Roman"/>
                <a:ea typeface="Times New Roman"/>
              </a:rPr>
            </a:br>
            <a:r>
              <a:rPr lang="kk-KZ" dirty="0" smtClean="0">
                <a:solidFill>
                  <a:srgbClr val="000000"/>
                </a:solidFill>
                <a:latin typeface="Times New Roman"/>
                <a:ea typeface="Times New Roman"/>
              </a:rPr>
              <a:t>Әр адам балалық, жасөспірім және жастық шағынан бастап, өмірде үлкен жетістіктерге жетуді армандайды. Жасөсіпірімдік шақ- бұл ізденіс, үміт, күмәндану, мазасыздану кезі. Көптеген балалар ерте кезден бастап, әртүрлі іс-әрекет түрлеріне қабілеттілік білдіреді (сурет салады, билейді, музыкалық инструменттерде ойнайды, ән айтады т.б.). Бірақ уақыты келе, бұл қабілеттіліктердің көрінісі бәсеңдеп, жас адамның мамандығының негізіне айналмайды, ол адам жай ғана «орташа» кәсіпкерге айналады. Қазіргі кездегі жаңа әлеуметтік - экономикалық жағдай бойынша, кәсіпкерлік іс-әрекетте табысқа жалпы және әдейі қабілеттің ең болмағанда аз ғана бөлігімен, білімділікпен, шығармашылықпен қамтамасыз етілгенде ғана жетуге болады. Сондықтан, балалар алдында, сонымен қатар, ата-аналар, мұғалімдер алдында да жаңа міндет тұр, яғни жеке тұлғаның потенциалды мүмкіндіктерін зерттеу, дамыту және осының негізінде баланың болашағын анықтау.                                                                                                                   </a:t>
            </a:r>
            <a:endParaRPr lang="kk-KZ" dirty="0" smtClean="0"/>
          </a:p>
          <a:p>
            <a:pPr marL="0" indent="0">
              <a:buNone/>
            </a:pPr>
            <a:endParaRPr lang="kk-KZ" dirty="0"/>
          </a:p>
        </p:txBody>
      </p:sp>
    </p:spTree>
    <p:extLst>
      <p:ext uri="{BB962C8B-B14F-4D97-AF65-F5344CB8AC3E}">
        <p14:creationId xmlns:p14="http://schemas.microsoft.com/office/powerpoint/2010/main" xmlns="" val="3037079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07504" y="0"/>
            <a:ext cx="8928992" cy="6669360"/>
          </a:xfrm>
          <a:solidFill>
            <a:srgbClr val="00FFCC"/>
          </a:solidFill>
        </p:spPr>
        <p:txBody>
          <a:bodyPr>
            <a:normAutofit fontScale="47500" lnSpcReduction="20000"/>
          </a:bodyPr>
          <a:lstStyle/>
          <a:p>
            <a:pPr marL="45720" indent="0">
              <a:buNone/>
            </a:pPr>
            <a:r>
              <a:rPr lang="ru-RU"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45720" indent="0">
              <a:buNone/>
            </a:pPr>
            <a:r>
              <a:rPr lang="ru-RU" dirty="0" smtClean="0">
                <a:latin typeface="Times New Roman" pitchFamily="18" charset="0"/>
                <a:cs typeface="Times New Roman" pitchFamily="18" charset="0"/>
              </a:rPr>
              <a:t>	Дарындылық    </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қатарларымен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салыстырғанда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оқытуда</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қабылдаулары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шығармашылықтың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беруі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тек </a:t>
            </a:r>
            <a:r>
              <a:rPr lang="ru-RU" dirty="0" err="1">
                <a:latin typeface="Times New Roman" pitchFamily="18" charset="0"/>
                <a:cs typeface="Times New Roman" pitchFamily="18" charset="0"/>
              </a:rPr>
              <a:t>ақыл</a:t>
            </a:r>
            <a:r>
              <a:rPr lang="ru-RU" dirty="0">
                <a:latin typeface="Times New Roman" pitchFamily="18" charset="0"/>
                <a:cs typeface="Times New Roman" pitchFamily="18" charset="0"/>
              </a:rPr>
              <a:t>-ой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талап-мақсаттар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құбылыс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сферада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жетістіктерге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қаржылық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қамсыздандыру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күнделікті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тұжырым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анықтайды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Қоғам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дамуындада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ішінде</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эмоционалды</a:t>
            </a:r>
            <a:r>
              <a:rPr lang="ru-RU" dirty="0">
                <a:latin typeface="Times New Roman" pitchFamily="18" charset="0"/>
                <a:cs typeface="Times New Roman" pitchFamily="18" charset="0"/>
              </a:rPr>
              <a:t> климаты;</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бала мен </a:t>
            </a:r>
            <a:r>
              <a:rPr lang="ru-RU" dirty="0" err="1">
                <a:latin typeface="Times New Roman" pitchFamily="18" charset="0"/>
                <a:cs typeface="Times New Roman" pitchFamily="18" charset="0"/>
              </a:rPr>
              <a:t>ата-ана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қарым-қатынас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стильдері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ата-аналардың</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дарындылығына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қатынасы</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мәселесіне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көбі</a:t>
            </a:r>
            <a:r>
              <a:rPr lang="ru-RU" dirty="0">
                <a:latin typeface="Times New Roman" pitchFamily="18" charset="0"/>
                <a:cs typeface="Times New Roman" pitchFamily="18" charset="0"/>
              </a:rPr>
              <a:t> (87%), </a:t>
            </a:r>
            <a:r>
              <a:rPr lang="ru-RU" dirty="0" err="1">
                <a:latin typeface="Times New Roman" pitchFamily="18" charset="0"/>
                <a:cs typeface="Times New Roman" pitchFamily="18" charset="0"/>
              </a:rPr>
              <a:t>толық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жанұяларда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тәрбиеленген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айтуымызға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Жиі</a:t>
            </a:r>
            <a:r>
              <a:rPr lang="ru-RU" dirty="0">
                <a:latin typeface="Times New Roman" pitchFamily="18" charset="0"/>
                <a:cs typeface="Times New Roman" pitchFamily="18" charset="0"/>
              </a:rPr>
              <a:t>, 70% </a:t>
            </a:r>
            <a:r>
              <a:rPr lang="ru-RU" dirty="0" err="1">
                <a:latin typeface="Times New Roman" pitchFamily="18" charset="0"/>
                <a:cs typeface="Times New Roman" pitchFamily="18" charset="0"/>
              </a:rPr>
              <a:t>жағдайында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туыстарының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әжелер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апалар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ағалар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жиендері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ешқайсысында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сіңілі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қарындастары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тәуелді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қарындас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сіңлілер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коэффициенті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9041379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99FF33"/>
          </a:solidFill>
        </p:spPr>
        <p:txBody>
          <a:bodyPr>
            <a:normAutofit fontScale="47500" lnSpcReduction="20000"/>
          </a:bodyPr>
          <a:lstStyle/>
          <a:p>
            <a:r>
              <a:rPr lang="kk-KZ" dirty="0" smtClean="0">
                <a:latin typeface="Times New Roman" pitchFamily="18" charset="0"/>
                <a:cs typeface="Times New Roman" pitchFamily="18" charset="0"/>
              </a:rPr>
              <a:t>Адам қабілетіндегі айырмашылық іс-әрекеттің нәтижесінен, яғни оның сәттілігінен не сәтсіздігінен байқалады. Қызығушылық — адамда обьективтілікті жан-жақты бейімділік - нақты іс-әрекетті орындауға талпыну, қызығушылық пен бейімділік сапаларының үнемі өзара үйлесім тауып, бір бағытта тоғысып отыруы мүмкін емес. Оған түрлі жағдайлар себепші, мысалы, адам көркемөнер туындыларын тамашалауы ықтимал, бірақ ол осы саладағы өнер түрлерімен шүғылдануға бейімсіз болуы мүмкін. Дегенмен, белгілі бір іс-әрекет түріне қабілеті бар адамдардың қызығушылығы мен бейімділігі бір-бірімен үйлесім таба алады. Іс-әрекетпен айналысқанда адамның табысқа жетуі үшін қабілет, қызығушылық, бейімділіктен тыс оның мінез-құлқында келесі сапалық көріністер болуы қажет: ең алдымен - еңбек сүйгіштік, табандылық, батылдық. Бірақ, осындай ерекше қабілеті бар адамның өзі де айтарлықтай өнімге қол жеткізе бермейді. Негізі, адам өзінің іс-әрекетін, жеке басына сапаларын айқын ажырата аларлық деңгейде болуы керек. Адам   қабілеттілігінің    даралық    ерекшеліктеріне    дарындылық, шеберлік, талант, шабыт кіреді. Әр түрлі іс-әрекеттер аймағына қажет білім, ептілік- дағдылар бірлігін жеңіл әрі нәтижелі игеруді қамтамасыз етуші жалпы қабілеттер ерекшелігін дарындылық деп атайды. Дарындылық әрбір адамның ақыл-сана, оқу, шығармашылық, көркем-өнер, адам аралық қатынастар түзу және психомоторлық қызметтерінде көрініс береді. Дарынды адамдарға тән қасиеттер: зейінділік, жинақылық, тұрақтылық, әрқашан қызметке дайын болу; мұндай түлғалар, сонымен бірге, мақсатқа жетуде ақылға сай табандылыққа ие, еңбекте шаршап-шалдығуды білмейді, басқалармен салыстырғанда интеллекттік деңгейі анағұрлым жоғары. Өз қызығулары бағытында дарынды адамдар қайтпас қажырлылық таныта алады. Дарынды бала өзін қызықтырған іспен бірнеше сағат шұғылданып, қажет болса, оған бірнеше күндер бойы қайта оралып, көздегеніне жетпейінше, әрекетін тоқтатпайды. Дарындылық дәрежесінің артуы қажетті білімдер мен ептілік, дағдыларды игеріп, жетілдіріп дамытуға тікелей тәуелді. Дарындылықтың өзіндік ерекшелігі ең алдымен қызығушылық бағдарға байланысты. Осыдан, біреу математикаға құмар, екінші -тарихқа және біреулер — қоғамдық жұмыстарға, лидер болуда өз дарындылығын іске қосып, оны нақты іс-әрекетте кейін дамыта түседі.</a:t>
            </a:r>
          </a:p>
          <a:p>
            <a:endParaRPr lang="kk-KZ" dirty="0"/>
          </a:p>
        </p:txBody>
      </p:sp>
    </p:spTree>
    <p:extLst>
      <p:ext uri="{BB962C8B-B14F-4D97-AF65-F5344CB8AC3E}">
        <p14:creationId xmlns:p14="http://schemas.microsoft.com/office/powerpoint/2010/main" xmlns="" val="11879419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457200" y="260648"/>
            <a:ext cx="8229600" cy="5865515"/>
          </a:xfrm>
          <a:solidFill>
            <a:srgbClr val="99FF33"/>
          </a:solidFill>
        </p:spPr>
        <p:txBody>
          <a:bodyPr>
            <a:normAutofit fontScale="55000" lnSpcReduction="20000"/>
          </a:bodyPr>
          <a:lstStyle/>
          <a:p>
            <a:pPr marL="0" indent="0" algn="just">
              <a:buNone/>
            </a:pP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қамқорлық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дамытылуын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дайындықпен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кемелдендірумен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ұштастырылуын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көздейді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бірдей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құрбыларымен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салыстырғанда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шығармашылық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құбылыстары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түсіндіріледі</a:t>
            </a:r>
            <a:r>
              <a:rPr lang="ru-RU" dirty="0">
                <a:latin typeface="Times New Roman" pitchFamily="18" charset="0"/>
                <a:cs typeface="Times New Roman" pitchFamily="18" charset="0"/>
              </a:rPr>
              <a:t>.«Дарындылық»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шыққан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дамудың</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сыртқы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алғышарттарын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білдіреді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Педагогикалық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энциклопедияда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беріледі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белгілі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аумағында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табыстарға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көмектесетін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«Дарындылық» </a:t>
            </a:r>
            <a:r>
              <a:rPr lang="ru-RU" dirty="0" err="1">
                <a:latin typeface="Times New Roman" pitchFamily="18" charset="0"/>
                <a:cs typeface="Times New Roman" pitchFamily="18" charset="0"/>
              </a:rPr>
              <a:t>түсінігі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түсінігіне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Қабілеттілік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тілінде</a:t>
            </a:r>
            <a:r>
              <a:rPr lang="ru-RU" dirty="0">
                <a:latin typeface="Times New Roman" pitchFamily="18" charset="0"/>
                <a:cs typeface="Times New Roman" pitchFamily="18" charset="0"/>
              </a:rPr>
              <a:t> кем </a:t>
            </a:r>
            <a:r>
              <a:rPr lang="ru-RU" dirty="0" err="1">
                <a:latin typeface="Times New Roman" pitchFamily="18" charset="0"/>
                <a:cs typeface="Times New Roman" pitchFamily="18" charset="0"/>
              </a:rPr>
              <a:t>дегенде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мағынаны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қамтиды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Д.Н.Ушаковтың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талқылау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сөздігі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a:t>
            </a:r>
          </a:p>
          <a:p>
            <a:pPr marL="0" indent="0" algn="just">
              <a:buNone/>
            </a:pPr>
            <a:r>
              <a:rPr lang="ru-RU" dirty="0">
                <a:latin typeface="Times New Roman" pitchFamily="18" charset="0"/>
                <a:cs typeface="Times New Roman" pitchFamily="18" charset="0"/>
              </a:rPr>
              <a:t> </a:t>
            </a:r>
          </a:p>
          <a:p>
            <a:pPr algn="just">
              <a:buFont typeface="Wingdings" pitchFamily="2" charset="2"/>
              <a:buChar char="Ø"/>
            </a:pP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a:t>
            </a:r>
            <a:r>
              <a:rPr lang="ru-RU" dirty="0">
                <a:latin typeface="Times New Roman" pitchFamily="18" charset="0"/>
                <a:cs typeface="Times New Roman" pitchFamily="18" charset="0"/>
              </a:rPr>
              <a:t>;</a:t>
            </a:r>
          </a:p>
          <a:p>
            <a:pPr algn="just">
              <a:buFont typeface="Wingdings" pitchFamily="2" charset="2"/>
              <a:buChar char="Ø"/>
            </a:pP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нәрсені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мүмкіндігі</a:t>
            </a:r>
            <a:r>
              <a:rPr lang="ru-RU" dirty="0">
                <a:latin typeface="Times New Roman" pitchFamily="18" charset="0"/>
                <a:cs typeface="Times New Roman" pitchFamily="18" charset="0"/>
              </a:rPr>
              <a:t>;</a:t>
            </a:r>
          </a:p>
          <a:p>
            <a:pPr algn="just">
              <a:buFont typeface="Wingdings" pitchFamily="2" charset="2"/>
              <a:buChar char="Ø"/>
            </a:pPr>
            <a:endParaRPr lang="ru-RU" dirty="0">
              <a:latin typeface="Times New Roman" pitchFamily="18" charset="0"/>
              <a:cs typeface="Times New Roman" pitchFamily="18" charset="0"/>
            </a:endParaRPr>
          </a:p>
          <a:p>
            <a:pPr marL="0" indent="0" algn="just">
              <a:buNone/>
            </a:pPr>
            <a:r>
              <a:rPr lang="ru-RU" dirty="0" err="1">
                <a:latin typeface="Times New Roman" pitchFamily="18" charset="0"/>
                <a:cs typeface="Times New Roman" pitchFamily="18" charset="0"/>
              </a:rPr>
              <a:t>Таланттарын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уақытын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еркін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жүмсап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кеңейтілген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жоспарымен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оқытылу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керек</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мүғалімі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назар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аудару</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индивидуалды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сезуі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қажет</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жерде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қалай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оқыту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айтылған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ойлар</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болжамдарды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алу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мүмкіндіктері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табиғи</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аналитикалық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сыншыл</a:t>
            </a:r>
            <a:r>
              <a:rPr lang="ru-RU" dirty="0">
                <a:latin typeface="Times New Roman" pitchFamily="18" charset="0"/>
                <a:cs typeface="Times New Roman" pitchFamily="18" charset="0"/>
              </a:rPr>
              <a:t> ой-</a:t>
            </a:r>
            <a:r>
              <a:rPr lang="ru-RU" dirty="0" err="1">
                <a:latin typeface="Times New Roman" pitchFamily="18" charset="0"/>
                <a:cs typeface="Times New Roman" pitchFamily="18" charset="0"/>
              </a:rPr>
              <a:t>тұжырымның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екендігіне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сәйкес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Қазіргі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жұмыс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шығармашылық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үйлерін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табылады</a:t>
            </a:r>
            <a:r>
              <a:rPr lang="ru-RU" dirty="0">
                <a:latin typeface="Times New Roman" pitchFamily="18" charset="0"/>
                <a:cs typeface="Times New Roman" pitchFamily="18" charset="0"/>
              </a:rPr>
              <a:t>.</a:t>
            </a:r>
          </a:p>
          <a:p>
            <a:pPr marL="0" indent="0" algn="just">
              <a:buNone/>
            </a:pPr>
            <a:endParaRPr lang="ru-RU" dirty="0">
              <a:latin typeface="Times New Roman" pitchFamily="18" charset="0"/>
              <a:cs typeface="Times New Roman" pitchFamily="18" charset="0"/>
            </a:endParaRPr>
          </a:p>
          <a:p>
            <a:pPr marL="0" indent="0" algn="just">
              <a:buNone/>
            </a:pPr>
            <a:endParaRPr lang="ru-RU" dirty="0">
              <a:latin typeface="Times New Roman" pitchFamily="18" charset="0"/>
              <a:cs typeface="Times New Roman" pitchFamily="18" charset="0"/>
            </a:endParaRP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5297594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0" y="116632"/>
            <a:ext cx="9144000" cy="6741368"/>
          </a:xfrm>
          <a:solidFill>
            <a:srgbClr val="00FFCC"/>
          </a:solidFill>
        </p:spPr>
        <p:txBody>
          <a:bodyPr>
            <a:normAutofit fontScale="47500" lnSpcReduction="20000"/>
          </a:bodyPr>
          <a:lstStyle/>
          <a:p>
            <a:pPr marL="45720" indent="0">
              <a:buNone/>
            </a:pP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қатарларымен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салыстырғанда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оқытуда</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қабылдаулары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шығармашылықтың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беруі</a:t>
            </a:r>
            <a:r>
              <a:rPr lang="ru-RU" dirty="0">
                <a:latin typeface="Times New Roman" pitchFamily="18" charset="0"/>
                <a:cs typeface="Times New Roman" pitchFamily="18" charset="0"/>
              </a:rPr>
              <a:t>. Дарындылық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тек </a:t>
            </a:r>
            <a:r>
              <a:rPr lang="ru-RU" dirty="0" err="1">
                <a:latin typeface="Times New Roman" pitchFamily="18" charset="0"/>
                <a:cs typeface="Times New Roman" pitchFamily="18" charset="0"/>
              </a:rPr>
              <a:t>ақыл</a:t>
            </a:r>
            <a:r>
              <a:rPr lang="ru-RU" dirty="0">
                <a:latin typeface="Times New Roman" pitchFamily="18" charset="0"/>
                <a:cs typeface="Times New Roman" pitchFamily="18" charset="0"/>
              </a:rPr>
              <a:t>-ой </a:t>
            </a:r>
            <a:r>
              <a:rPr lang="ru-RU" dirty="0" err="1">
                <a:latin typeface="Times New Roman" pitchFamily="18" charset="0"/>
                <a:cs typeface="Times New Roman" pitchFamily="18" charset="0"/>
              </a:rPr>
              <a:t>дамуының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ғана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тұлғаның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бағытталған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кейбір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ішкі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талап-мақсаттар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бұл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құбылыс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іс-әрекетінің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сферада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жетістіктерге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сөз</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дарындылыққа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қаржылық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қамсыздандыру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күнделікті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т.б</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Осыған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келесідей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тұжырым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жасауға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әлеуметтік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шарттар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өйткені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өмір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анықтайды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Қоғам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экономикалық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дамыған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қолайлы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err="1">
                <a:latin typeface="Times New Roman" pitchFamily="18" charset="0"/>
                <a:cs typeface="Times New Roman" pitchFamily="18" charset="0"/>
              </a:rPr>
              <a:t>Дарындылықтың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дамуындада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маңызды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жағдай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ішінде</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эмоционалды</a:t>
            </a:r>
            <a:r>
              <a:rPr lang="ru-RU" dirty="0">
                <a:latin typeface="Times New Roman" pitchFamily="18" charset="0"/>
                <a:cs typeface="Times New Roman" pitchFamily="18" charset="0"/>
              </a:rPr>
              <a:t> климаты;</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бала мен </a:t>
            </a:r>
            <a:r>
              <a:rPr lang="ru-RU" dirty="0" err="1">
                <a:latin typeface="Times New Roman" pitchFamily="18" charset="0"/>
                <a:cs typeface="Times New Roman" pitchFamily="18" charset="0"/>
              </a:rPr>
              <a:t>ата-ана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арасындағы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қарым-қатынас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стильдері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ата-аналардың</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дарындылығына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қатынасы</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a:p>
            <a:pPr marL="45720" indent="0">
              <a:buNone/>
            </a:pP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құрылымы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мәселесіне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жүгіне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отырып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көбі</a:t>
            </a:r>
            <a:r>
              <a:rPr lang="ru-RU" dirty="0">
                <a:latin typeface="Times New Roman" pitchFamily="18" charset="0"/>
                <a:cs typeface="Times New Roman" pitchFamily="18" charset="0"/>
              </a:rPr>
              <a:t> (87%), </a:t>
            </a:r>
            <a:r>
              <a:rPr lang="ru-RU" dirty="0" err="1">
                <a:latin typeface="Times New Roman" pitchFamily="18" charset="0"/>
                <a:cs typeface="Times New Roman" pitchFamily="18" charset="0"/>
              </a:rPr>
              <a:t>толық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жанұяларда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тәрбиеленген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айтуымызға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Жиі</a:t>
            </a:r>
            <a:r>
              <a:rPr lang="ru-RU" dirty="0">
                <a:latin typeface="Times New Roman" pitchFamily="18" charset="0"/>
                <a:cs typeface="Times New Roman" pitchFamily="18" charset="0"/>
              </a:rPr>
              <a:t>, 70% </a:t>
            </a:r>
            <a:r>
              <a:rPr lang="ru-RU" dirty="0" err="1">
                <a:latin typeface="Times New Roman" pitchFamily="18" charset="0"/>
                <a:cs typeface="Times New Roman" pitchFamily="18" charset="0"/>
              </a:rPr>
              <a:t>жағдайында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ата-аналармен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қатар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туыстарының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ішінен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әжелер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апалар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ағалар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жиендері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тұрады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ешқайсысында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кіші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сіңілі</a:t>
            </a:r>
            <a:r>
              <a:rPr lang="ru-RU" dirty="0">
                <a:latin typeface="Times New Roman" pitchFamily="18" charset="0"/>
                <a:cs typeface="Times New Roman" pitchFamily="18" charset="0"/>
              </a:rPr>
              <a:t> — </a:t>
            </a:r>
            <a:r>
              <a:rPr lang="ru-RU" dirty="0" err="1">
                <a:latin typeface="Times New Roman" pitchFamily="18" charset="0"/>
                <a:cs typeface="Times New Roman" pitchFamily="18" charset="0"/>
              </a:rPr>
              <a:t>қарындастары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немесе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жанүядағы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санынан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тәуелді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Р.Зайонц</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бойынша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жанұяда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қарындас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сіңлілер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болған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сайын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интеллектуалдылықтың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коэффициенті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орташа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келеді</a:t>
            </a:r>
            <a:r>
              <a:rPr lang="ru-RU" dirty="0">
                <a:latin typeface="Times New Roman" pitchFamily="18" charset="0"/>
                <a:cs typeface="Times New Roman" pitchFamily="18" charset="0"/>
              </a:rPr>
              <a:t>.</a:t>
            </a:r>
          </a:p>
          <a:p>
            <a:endParaRPr lang="ru-RU" dirty="0">
              <a:latin typeface="Times New Roman" pitchFamily="18" charset="0"/>
              <a:cs typeface="Times New Roman" pitchFamily="18" charset="0"/>
            </a:endParaRPr>
          </a:p>
        </p:txBody>
      </p:sp>
    </p:spTree>
    <p:extLst>
      <p:ext uri="{BB962C8B-B14F-4D97-AF65-F5344CB8AC3E}">
        <p14:creationId xmlns:p14="http://schemas.microsoft.com/office/powerpoint/2010/main" xmlns="" val="24358433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7504" y="0"/>
            <a:ext cx="8928992" cy="1412776"/>
          </a:xfrm>
          <a:solidFill>
            <a:srgbClr val="FFFF00"/>
          </a:solidFill>
        </p:spPr>
        <p:txBody>
          <a:bodyPr>
            <a:normAutofit fontScale="90000"/>
          </a:bodyPr>
          <a:lstStyle/>
          <a:p>
            <a:r>
              <a:rPr lang="ru-RU" dirty="0">
                <a:solidFill>
                  <a:srgbClr val="0070C0"/>
                </a:solidFill>
                <a:latin typeface="Times New Roman" pitchFamily="18" charset="0"/>
                <a:cs typeface="Times New Roman" pitchFamily="18" charset="0"/>
              </a:rPr>
              <a:t>2 лекция</a:t>
            </a:r>
            <a:br>
              <a:rPr lang="ru-RU" dirty="0">
                <a:solidFill>
                  <a:srgbClr val="0070C0"/>
                </a:solidFill>
                <a:latin typeface="Times New Roman" pitchFamily="18" charset="0"/>
                <a:cs typeface="Times New Roman" pitchFamily="18" charset="0"/>
              </a:rPr>
            </a:br>
            <a:r>
              <a:rPr lang="kk-KZ" dirty="0" smtClean="0">
                <a:latin typeface="Times New Roman" pitchFamily="18" charset="0"/>
                <a:cs typeface="Times New Roman" pitchFamily="18" charset="0"/>
              </a:rPr>
              <a:t>Қабілет </a:t>
            </a:r>
            <a:r>
              <a:rPr lang="kk-KZ" dirty="0">
                <a:latin typeface="Times New Roman" pitchFamily="18" charset="0"/>
                <a:cs typeface="Times New Roman" pitchFamily="18" charset="0"/>
              </a:rPr>
              <a:t>психологиясы. Адам қабілетінің жалпы мәселесі</a:t>
            </a:r>
            <a:endParaRPr lang="ru-RU" dirty="0"/>
          </a:p>
        </p:txBody>
      </p:sp>
      <p:sp>
        <p:nvSpPr>
          <p:cNvPr id="3" name="Объект 2"/>
          <p:cNvSpPr>
            <a:spLocks noGrp="1"/>
          </p:cNvSpPr>
          <p:nvPr>
            <p:ph idx="1"/>
          </p:nvPr>
        </p:nvSpPr>
        <p:spPr>
          <a:xfrm>
            <a:off x="0" y="1484784"/>
            <a:ext cx="9036496" cy="5373216"/>
          </a:xfrm>
          <a:solidFill>
            <a:srgbClr val="FF3399"/>
          </a:solidFill>
        </p:spPr>
        <p:txBody>
          <a:bodyPr>
            <a:noAutofit/>
          </a:bodyPr>
          <a:lstStyle/>
          <a:p>
            <a:pPr marL="0" lvl="0" indent="0" fontAlgn="base">
              <a:spcBef>
                <a:spcPts val="600"/>
              </a:spcBef>
              <a:spcAft>
                <a:spcPts val="600"/>
              </a:spcAft>
              <a:buNone/>
            </a:pPr>
            <a:r>
              <a:rPr lang="kk-KZ" sz="1550" dirty="0" smtClean="0">
                <a:solidFill>
                  <a:srgbClr val="000000"/>
                </a:solidFill>
                <a:latin typeface="Times New Roman" pitchFamily="18" charset="0"/>
                <a:ea typeface="Times New Roman" pitchFamily="18" charset="0"/>
                <a:cs typeface="Times New Roman" pitchFamily="18" charset="0"/>
              </a:rPr>
              <a:t>Адамдардың қабілетінің табиғаты осы күнге дейін ғалымдар арасында қызған ой-пікір таласын тудыруда. Ғылыми зерттеулер әр адамның қабілетін оның миының көлемі және салмағымен байланысты деп түсіндірді. Кейінірек зерттеулерде ең ауыр ми ақыл-ойы кеміс адамның миы болып шыққаннан кейін, бұл болжамды теріске шығарды. Өмір бақылаулары мен арнайы зерттеулер қабілеттің табиғи берілетінін қалтықсыз дәлелдеп отыр. Көптеген ғалымдар Платонның пікіріне сүйенді. Яғни, қабілеттіліктің пайда болуы тұқым-қуалаушылықтан болады. Ал оқыту және тәрбиелеу олардың ары қарай даму үрдісін жылдамдатады. Оған дәлел ретінде, ұлы танымал адамдарды мысал етті (Моцарт, Рафаель т.б.).</a:t>
            </a:r>
            <a:endParaRPr lang="kk-KZ" sz="1550" dirty="0" smtClean="0">
              <a:latin typeface="Times New Roman" pitchFamily="18" charset="0"/>
              <a:ea typeface="Times New Roman" pitchFamily="18" charset="0"/>
              <a:cs typeface="Times New Roman" pitchFamily="18" charset="0"/>
            </a:endParaRPr>
          </a:p>
          <a:p>
            <a:pPr eaLnBrk="0" fontAlgn="base" hangingPunct="0">
              <a:spcBef>
                <a:spcPts val="600"/>
              </a:spcBef>
              <a:spcAft>
                <a:spcPts val="600"/>
              </a:spcAft>
            </a:pPr>
            <a:r>
              <a:rPr lang="kk-KZ" sz="1550" dirty="0" smtClean="0">
                <a:solidFill>
                  <a:srgbClr val="000000"/>
                </a:solidFill>
                <a:latin typeface="Times New Roman" pitchFamily="18" charset="0"/>
                <a:ea typeface="Times New Roman" pitchFamily="18" charset="0"/>
                <a:cs typeface="Times New Roman" pitchFamily="18" charset="0"/>
              </a:rPr>
              <a:t>Платонның айтуынша, адамдар өздерінің қабілеттіліктеріне қарай әртүрлі болады, біреулері басқару үшін, біреулері бағыну үшін дүниеге келеді деген. Дегенмен, бұл ойларды теріске шығаруға әрекет жасағандар да болды.</a:t>
            </a:r>
            <a:r>
              <a:rPr lang="kk-KZ" sz="1550" dirty="0" smtClean="0">
                <a:latin typeface="Times New Roman" pitchFamily="18" charset="0"/>
                <a:cs typeface="Times New Roman" pitchFamily="18" charset="0"/>
              </a:rPr>
              <a:t> Гоббс қабілеттіліктердің түрлерін бөліп көрсетіп, қабілеттіліктерге қатынасында табиғат адамдарда тең жаратты деген. Қабілет мәселесі арнайы психо-логиялық зерттеудің пәні ретінде - ағылшын ғалымы Ф. Гальтон ұсынған адамдағы ерекшеліктердің эксперименттік және статистикалық зерттеулерінің негізінен болып табылады. Ф. Гальтон адамдардың жеке дара ерекшелігі мәселесін зерттеп, 1869 жылдан бастап ғылыми зерттеулер жүргізе бастады. Сонымен бірге ұлы да қабілетті адамдардың өмірлерін бақылай келе кез келген деңгейдегі қабілеттілікте тұқым-қуалаушылық негізгі шарт деген қорытындыға келді. 20 ғасырда неміс психолгі У. Штерн жеке дара ерекшеліктерді зерттеп, жеке даралық психологияның негізін қалады. Сонымен бірге ол адамның ақыл ойын анықтауға арналған «қабілеттілік коэффициентін» ұсынды, әрі ақыл-ой қабілеттілігіне мынандай анықтама берді: «Ақыл-ой қабілеттілігі - өз ойын саналы түрде жаңа талаптарға қарай бағыттайтын, жаңа міндеттер мен өмір жағдайына бейімдейтін жалпы ақыл –ой қабілеттілігі».</a:t>
            </a:r>
          </a:p>
          <a:p>
            <a:pPr eaLnBrk="0" fontAlgn="base" hangingPunct="0">
              <a:spcBef>
                <a:spcPts val="600"/>
              </a:spcBef>
              <a:spcAft>
                <a:spcPts val="600"/>
              </a:spcAft>
            </a:pPr>
            <a:endParaRPr lang="kk-KZ" sz="1550" dirty="0" smtClean="0">
              <a:latin typeface="Times New Roman" pitchFamily="18" charset="0"/>
              <a:cs typeface="Times New Roman" pitchFamily="18" charset="0"/>
            </a:endParaRPr>
          </a:p>
          <a:p>
            <a:pPr eaLnBrk="0" fontAlgn="base" hangingPunct="0">
              <a:spcBef>
                <a:spcPts val="600"/>
              </a:spcBef>
              <a:spcAft>
                <a:spcPts val="600"/>
              </a:spcAft>
            </a:pPr>
            <a:endParaRPr lang="kk-KZ" sz="1550" dirty="0" smtClean="0">
              <a:latin typeface="Times New Roman" pitchFamily="18" charset="0"/>
              <a:cs typeface="Times New Roman" pitchFamily="18" charset="0"/>
            </a:endParaRPr>
          </a:p>
          <a:p>
            <a:pPr marL="0" lvl="0" indent="0" eaLnBrk="0" fontAlgn="base" hangingPunct="0">
              <a:spcBef>
                <a:spcPts val="600"/>
              </a:spcBef>
              <a:spcAft>
                <a:spcPts val="600"/>
              </a:spcAft>
              <a:buNone/>
            </a:pPr>
            <a:endParaRPr lang="kk-KZ" sz="1550" dirty="0" smtClean="0">
              <a:latin typeface="Times New Roman" pitchFamily="18" charset="0"/>
              <a:cs typeface="Times New Roman" pitchFamily="18" charset="0"/>
            </a:endParaRPr>
          </a:p>
          <a:p>
            <a:pPr>
              <a:spcBef>
                <a:spcPts val="600"/>
              </a:spcBef>
              <a:spcAft>
                <a:spcPts val="600"/>
              </a:spcAft>
            </a:pPr>
            <a:endParaRPr lang="kk-KZ" sz="1550" dirty="0"/>
          </a:p>
        </p:txBody>
      </p:sp>
    </p:spTree>
    <p:extLst>
      <p:ext uri="{BB962C8B-B14F-4D97-AF65-F5344CB8AC3E}">
        <p14:creationId xmlns:p14="http://schemas.microsoft.com/office/powerpoint/2010/main" xmlns="" val="31136581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34008" y="116632"/>
            <a:ext cx="8830480" cy="6624736"/>
          </a:xfrm>
          <a:solidFill>
            <a:srgbClr val="FF6699"/>
          </a:solidFill>
        </p:spPr>
        <p:txBody>
          <a:bodyPr>
            <a:normAutofit fontScale="55000" lnSpcReduction="20000"/>
          </a:bodyPr>
          <a:lstStyle/>
          <a:p>
            <a:pPr marL="0" lvl="0" indent="0" fontAlgn="base">
              <a:spcBef>
                <a:spcPct val="0"/>
              </a:spcBef>
              <a:spcAft>
                <a:spcPct val="0"/>
              </a:spcAft>
              <a:buNone/>
            </a:pPr>
            <a:r>
              <a:rPr lang="en-US" dirty="0" smtClean="0">
                <a:solidFill>
                  <a:srgbClr val="000000"/>
                </a:solidFill>
                <a:latin typeface="Times New Roman" pitchFamily="18" charset="0"/>
                <a:ea typeface="Times New Roman" pitchFamily="18" charset="0"/>
                <a:cs typeface="Times New Roman" pitchFamily="18" charset="0"/>
              </a:rPr>
              <a:t>       </a:t>
            </a:r>
          </a:p>
          <a:p>
            <a:pPr marL="0" lvl="0" indent="0" fontAlgn="base">
              <a:spcBef>
                <a:spcPct val="0"/>
              </a:spcBef>
              <a:spcAft>
                <a:spcPct val="0"/>
              </a:spcAft>
              <a:buNone/>
            </a:pPr>
            <a:r>
              <a:rPr lang="en-US" dirty="0">
                <a:solidFill>
                  <a:srgbClr val="000000"/>
                </a:solidFill>
                <a:latin typeface="Times New Roman" pitchFamily="18" charset="0"/>
                <a:ea typeface="Times New Roman" pitchFamily="18" charset="0"/>
                <a:cs typeface="Times New Roman" pitchFamily="18" charset="0"/>
              </a:rPr>
              <a:t> </a:t>
            </a:r>
            <a:r>
              <a:rPr lang="en-US" dirty="0" smtClean="0">
                <a:solidFill>
                  <a:srgbClr val="000000"/>
                </a:solidFill>
                <a:latin typeface="Times New Roman" pitchFamily="18" charset="0"/>
                <a:ea typeface="Times New Roman" pitchFamily="18" charset="0"/>
                <a:cs typeface="Times New Roman" pitchFamily="18" charset="0"/>
              </a:rPr>
              <a:t>       </a:t>
            </a:r>
            <a:r>
              <a:rPr lang="ru-RU" dirty="0" err="1" smtClean="0">
                <a:solidFill>
                  <a:srgbClr val="000000"/>
                </a:solidFill>
                <a:latin typeface="Times New Roman" pitchFamily="18" charset="0"/>
                <a:ea typeface="Times New Roman" pitchFamily="18" charset="0"/>
                <a:cs typeface="Times New Roman" pitchFamily="18" charset="0"/>
              </a:rPr>
              <a:t>Қабілет</a:t>
            </a:r>
            <a:r>
              <a:rPr lang="ru-RU" dirty="0" smtClean="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және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теориясының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негіздерінің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қалыптасуына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белсене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атсалысқан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кеңес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психологтары</a:t>
            </a:r>
            <a:r>
              <a:rPr lang="ru-RU" dirty="0">
                <a:solidFill>
                  <a:srgbClr val="000000"/>
                </a:solidFill>
                <a:latin typeface="Times New Roman" pitchFamily="18" charset="0"/>
                <a:ea typeface="Times New Roman" pitchFamily="18" charset="0"/>
                <a:cs typeface="Times New Roman" pitchFamily="18" charset="0"/>
              </a:rPr>
              <a:t> Б.М. Теплов, Б.Г. Ананьев, Л.С. Выготский, Н. </a:t>
            </a:r>
            <a:r>
              <a:rPr lang="ru-RU" dirty="0" err="1">
                <a:solidFill>
                  <a:srgbClr val="000000"/>
                </a:solidFill>
                <a:latin typeface="Times New Roman" pitchFamily="18" charset="0"/>
                <a:ea typeface="Times New Roman" pitchFamily="18" charset="0"/>
                <a:cs typeface="Times New Roman" pitchFamily="18" charset="0"/>
              </a:rPr>
              <a:t>Лейтес</a:t>
            </a:r>
            <a:r>
              <a:rPr lang="ru-RU" dirty="0">
                <a:solidFill>
                  <a:srgbClr val="000000"/>
                </a:solidFill>
                <a:latin typeface="Times New Roman" pitchFamily="18" charset="0"/>
                <a:ea typeface="Times New Roman" pitchFamily="18" charset="0"/>
                <a:cs typeface="Times New Roman" pitchFamily="18" charset="0"/>
              </a:rPr>
              <a:t>, Л.И. Кузьмина </a:t>
            </a:r>
            <a:r>
              <a:rPr lang="ru-RU" dirty="0" err="1">
                <a:solidFill>
                  <a:srgbClr val="000000"/>
                </a:solidFill>
                <a:latin typeface="Times New Roman" pitchFamily="18" charset="0"/>
                <a:ea typeface="Times New Roman" pitchFamily="18" charset="0"/>
                <a:cs typeface="Times New Roman" pitchFamily="18" charset="0"/>
              </a:rPr>
              <a:t>еңбектеріндегі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психологиялық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тұжы-рымдары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дарындылыққа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интегралдық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тәрбие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ретінде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жүйелі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көзқарас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тууына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негіз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қабілеттілігінің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құрылымдық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бөліктерін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анықтауға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мүм-кіндік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берді</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None/>
            </a:pPr>
            <a:r>
              <a:rPr lang="ru-RU" dirty="0" err="1">
                <a:solidFill>
                  <a:srgbClr val="000000"/>
                </a:solidFill>
                <a:latin typeface="Times New Roman" pitchFamily="18" charset="0"/>
                <a:ea typeface="Times New Roman" pitchFamily="18" charset="0"/>
                <a:cs typeface="Times New Roman" pitchFamily="18" charset="0"/>
              </a:rPr>
              <a:t>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мәселесіне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терең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талдау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жасаған</a:t>
            </a:r>
            <a:r>
              <a:rPr lang="ru-RU" dirty="0">
                <a:solidFill>
                  <a:srgbClr val="000000"/>
                </a:solidFill>
                <a:latin typeface="Times New Roman" pitchFamily="18" charset="0"/>
                <a:ea typeface="Times New Roman" pitchFamily="18" charset="0"/>
                <a:cs typeface="Times New Roman" pitchFamily="18" charset="0"/>
              </a:rPr>
              <a:t> Б.М. </a:t>
            </a:r>
            <a:r>
              <a:rPr lang="ru-RU" dirty="0" err="1">
                <a:solidFill>
                  <a:srgbClr val="000000"/>
                </a:solidFill>
                <a:latin typeface="Times New Roman" pitchFamily="18" charset="0"/>
                <a:ea typeface="Times New Roman" pitchFamily="18" charset="0"/>
                <a:cs typeface="Times New Roman" pitchFamily="18" charset="0"/>
              </a:rPr>
              <a:t>Тепловтың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пікірінше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дамытпау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көрсете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білмеу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біртіндеп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айырылу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көрсетеді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дәлелдеуінше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белгілі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күрделі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іс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әрекетті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жүзеге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асыруда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ғана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жеткіліксіз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сондықтан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бірнеше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түрлерінің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жиынтығы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қажет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None/>
            </a:pP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бойында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бірнеше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әртүрлі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болуы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бірақ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олардың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басқаларға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қарағанда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мәндірек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Екінші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жағынан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бірнеше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әртүрлі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адамдарда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ғана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байқалуы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бірақ</a:t>
            </a:r>
            <a:r>
              <a:rPr lang="ru-RU" dirty="0">
                <a:solidFill>
                  <a:srgbClr val="000000"/>
                </a:solidFill>
                <a:latin typeface="Times New Roman" pitchFamily="18" charset="0"/>
                <a:ea typeface="Times New Roman" pitchFamily="18" charset="0"/>
                <a:cs typeface="Times New Roman" pitchFamily="18" charset="0"/>
              </a:rPr>
              <a:t> даму </a:t>
            </a:r>
            <a:r>
              <a:rPr lang="ru-RU" dirty="0" err="1">
                <a:solidFill>
                  <a:srgbClr val="000000"/>
                </a:solidFill>
                <a:latin typeface="Times New Roman" pitchFamily="18" charset="0"/>
                <a:ea typeface="Times New Roman" pitchFamily="18" charset="0"/>
                <a:cs typeface="Times New Roman" pitchFamily="18" charset="0"/>
              </a:rPr>
              <a:t>деңгейлері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бойынша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өзара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өзгешеленеді</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r>
              <a:rPr lang="ru-RU" dirty="0">
                <a:solidFill>
                  <a:srgbClr val="000000"/>
                </a:solidFill>
                <a:latin typeface="Times New Roman" pitchFamily="18" charset="0"/>
                <a:ea typeface="Times New Roman" pitchFamily="18" charset="0"/>
                <a:cs typeface="Times New Roman" pitchFamily="18" charset="0"/>
              </a:rPr>
              <a:t>Б.М. </a:t>
            </a:r>
            <a:r>
              <a:rPr lang="ru-RU" dirty="0" err="1">
                <a:solidFill>
                  <a:srgbClr val="000000"/>
                </a:solidFill>
                <a:latin typeface="Times New Roman" pitchFamily="18" charset="0"/>
                <a:ea typeface="Times New Roman" pitchFamily="18" charset="0"/>
                <a:cs typeface="Times New Roman" pitchFamily="18" charset="0"/>
              </a:rPr>
              <a:t>Тепловтың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ғылыми</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зерттеулерін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одан</a:t>
            </a:r>
            <a:r>
              <a:rPr lang="ru-RU" dirty="0">
                <a:solidFill>
                  <a:srgbClr val="000000"/>
                </a:solidFill>
                <a:latin typeface="Times New Roman" pitchFamily="18" charset="0"/>
                <a:ea typeface="Times New Roman" pitchFamily="18" charset="0"/>
                <a:cs typeface="Times New Roman" pitchFamily="18" charset="0"/>
              </a:rPr>
              <a:t> ары </a:t>
            </a:r>
            <a:r>
              <a:rPr lang="ru-RU" dirty="0" err="1">
                <a:solidFill>
                  <a:srgbClr val="000000"/>
                </a:solidFill>
                <a:latin typeface="Times New Roman" pitchFamily="18" charset="0"/>
                <a:ea typeface="Times New Roman" pitchFamily="18" charset="0"/>
                <a:cs typeface="Times New Roman" pitchFamily="18" charset="0"/>
              </a:rPr>
              <a:t>қарастырған</a:t>
            </a:r>
            <a:r>
              <a:rPr lang="ru-RU" dirty="0">
                <a:solidFill>
                  <a:srgbClr val="000000"/>
                </a:solidFill>
                <a:latin typeface="Times New Roman" pitchFamily="18" charset="0"/>
                <a:ea typeface="Times New Roman" pitchFamily="18" charset="0"/>
                <a:cs typeface="Times New Roman" pitchFamily="18" charset="0"/>
              </a:rPr>
              <a:t> В.Д. </a:t>
            </a:r>
            <a:r>
              <a:rPr lang="ru-RU" dirty="0" err="1">
                <a:solidFill>
                  <a:srgbClr val="000000"/>
                </a:solidFill>
                <a:latin typeface="Times New Roman" pitchFamily="18" charset="0"/>
                <a:ea typeface="Times New Roman" pitchFamily="18" charset="0"/>
                <a:cs typeface="Times New Roman" pitchFamily="18" charset="0"/>
              </a:rPr>
              <a:t>Небылицин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қабілеттерде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және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дарын-дылықта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алдымен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айырмашылықтарға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назар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аудару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керек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деді</a:t>
            </a:r>
            <a:r>
              <a:rPr lang="ru-RU" dirty="0">
                <a:solidFill>
                  <a:srgbClr val="000000"/>
                </a:solidFill>
                <a:latin typeface="Times New Roman" pitchFamily="18" charset="0"/>
                <a:ea typeface="Times New Roman" pitchFamily="18" charset="0"/>
                <a:cs typeface="Times New Roman" pitchFamily="18" charset="0"/>
              </a:rPr>
              <a:t>.</a:t>
            </a:r>
            <a:r>
              <a:rPr lang="ru-RU" dirty="0">
                <a:latin typeface="Times New Roman" pitchFamily="18" charset="0"/>
                <a:cs typeface="Times New Roman" pitchFamily="18" charset="0"/>
              </a:rPr>
              <a:t> Адам </a:t>
            </a:r>
            <a:r>
              <a:rPr lang="ru-RU" dirty="0" err="1">
                <a:latin typeface="Times New Roman" pitchFamily="18" charset="0"/>
                <a:cs typeface="Times New Roman" pitchFamily="18" charset="0"/>
              </a:rPr>
              <a:t>қабілетінің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әртүрлі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болуын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ұлы</a:t>
            </a:r>
            <a:r>
              <a:rPr lang="ru-RU" dirty="0">
                <a:latin typeface="Times New Roman" pitchFamily="18" charset="0"/>
                <a:cs typeface="Times New Roman" pitchFamily="18" charset="0"/>
              </a:rPr>
              <a:t> физиолог И.П. Павлов сигнал </a:t>
            </a:r>
            <a:r>
              <a:rPr lang="ru-RU" dirty="0" err="1">
                <a:latin typeface="Times New Roman" pitchFamily="18" charset="0"/>
                <a:cs typeface="Times New Roman" pitchFamily="18" charset="0"/>
              </a:rPr>
              <a:t>жүйелерінің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өзіндік</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түсіндіреді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Мұны</a:t>
            </a:r>
            <a:r>
              <a:rPr lang="ru-RU" dirty="0">
                <a:latin typeface="Times New Roman" pitchFamily="18" charset="0"/>
                <a:cs typeface="Times New Roman" pitchFamily="18" charset="0"/>
              </a:rPr>
              <a:t> бала </a:t>
            </a:r>
            <a:r>
              <a:rPr lang="ru-RU" dirty="0" err="1">
                <a:latin typeface="Times New Roman" pitchFamily="18" charset="0"/>
                <a:cs typeface="Times New Roman" pitchFamily="18" charset="0"/>
              </a:rPr>
              <a:t>қандай</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іс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әрекетпен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айналысқанда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байқауға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Сигнал </a:t>
            </a:r>
            <a:r>
              <a:rPr lang="ru-RU" dirty="0" err="1">
                <a:latin typeface="Times New Roman" pitchFamily="18" charset="0"/>
                <a:cs typeface="Times New Roman" pitchFamily="18" charset="0"/>
              </a:rPr>
              <a:t>жүйелерінің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арақатынасының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ерекшеліктеріне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орай</a:t>
            </a:r>
            <a:r>
              <a:rPr lang="ru-RU" dirty="0">
                <a:latin typeface="Times New Roman" pitchFamily="18" charset="0"/>
                <a:cs typeface="Times New Roman" pitchFamily="18" charset="0"/>
              </a:rPr>
              <a:t> И.П. Павлов </a:t>
            </a:r>
            <a:r>
              <a:rPr lang="ru-RU" dirty="0" err="1">
                <a:latin typeface="Times New Roman" pitchFamily="18" charset="0"/>
                <a:cs typeface="Times New Roman" pitchFamily="18" charset="0"/>
              </a:rPr>
              <a:t>адамының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жоғары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жүйке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жүйесінің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үш</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келтіреді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көркем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ойлағыштық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орта </a:t>
            </a:r>
            <a:r>
              <a:rPr lang="ru-RU" dirty="0" err="1">
                <a:latin typeface="Times New Roman" pitchFamily="18" charset="0"/>
                <a:cs typeface="Times New Roman" pitchFamily="18" charset="0"/>
              </a:rPr>
              <a:t>түр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бөлінеді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Бірінші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жататындар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әсершіл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қызу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ашық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ақжарқын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келсе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екінішілері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көргені</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естігенін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әуелі</a:t>
            </a:r>
            <a:r>
              <a:rPr lang="ru-RU" dirty="0">
                <a:latin typeface="Times New Roman" pitchFamily="18" charset="0"/>
                <a:cs typeface="Times New Roman" pitchFamily="18" charset="0"/>
              </a:rPr>
              <a:t> ой </a:t>
            </a:r>
            <a:r>
              <a:rPr lang="ru-RU" dirty="0" err="1">
                <a:latin typeface="Times New Roman" pitchFamily="18" charset="0"/>
                <a:cs typeface="Times New Roman" pitchFamily="18" charset="0"/>
              </a:rPr>
              <a:t>елегінен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өткізіп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талдағанды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саралағанды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жақсы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көреді</a:t>
            </a:r>
            <a:r>
              <a:rPr lang="ru-RU" dirty="0">
                <a:latin typeface="Times New Roman" pitchFamily="18" charset="0"/>
                <a:cs typeface="Times New Roman" pitchFamily="18" charset="0"/>
              </a:rPr>
              <a:t>, ал </a:t>
            </a:r>
            <a:r>
              <a:rPr lang="ru-RU" dirty="0" err="1">
                <a:latin typeface="Times New Roman" pitchFamily="18" charset="0"/>
                <a:cs typeface="Times New Roman" pitchFamily="18" charset="0"/>
              </a:rPr>
              <a:t>үшіншілері</a:t>
            </a:r>
            <a:r>
              <a:rPr lang="ru-RU" dirty="0">
                <a:latin typeface="Times New Roman" pitchFamily="18" charset="0"/>
                <a:cs typeface="Times New Roman" pitchFamily="18" charset="0"/>
              </a:rPr>
              <a:t> аса </a:t>
            </a:r>
            <a:r>
              <a:rPr lang="ru-RU" dirty="0" err="1">
                <a:latin typeface="Times New Roman" pitchFamily="18" charset="0"/>
                <a:cs typeface="Times New Roman" pitchFamily="18" charset="0"/>
              </a:rPr>
              <a:t>талантты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дарынды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жандарды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қамтиды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түріне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жататындығына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қабілетін</a:t>
            </a:r>
            <a:r>
              <a:rPr lang="ru-RU" dirty="0">
                <a:latin typeface="Times New Roman" pitchFamily="18" charset="0"/>
                <a:cs typeface="Times New Roman" pitchFamily="18" charset="0"/>
              </a:rPr>
              <a:t> де </a:t>
            </a:r>
            <a:r>
              <a:rPr lang="ru-RU" dirty="0" err="1">
                <a:latin typeface="Times New Roman" pitchFamily="18" charset="0"/>
                <a:cs typeface="Times New Roman" pitchFamily="18" charset="0"/>
              </a:rPr>
              <a:t>анықтауға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Қандайда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болмасын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нәрсеге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болмайтын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адам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болмайды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Ол</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біреуде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шамалы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болып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келуі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мүмкін</a:t>
            </a:r>
            <a:r>
              <a:rPr lang="ru-RU" dirty="0">
                <a:latin typeface="Times New Roman" pitchFamily="18" charset="0"/>
                <a:cs typeface="Times New Roman" pitchFamily="18" charset="0"/>
              </a:rPr>
              <a:t>.</a:t>
            </a:r>
          </a:p>
          <a:p>
            <a:pPr marL="0" lvl="0" indent="0" eaLnBrk="0" fontAlgn="base" hangingPunct="0">
              <a:spcBef>
                <a:spcPct val="0"/>
              </a:spcBef>
              <a:spcAft>
                <a:spcPct val="0"/>
              </a:spcAft>
              <a:buNone/>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4752263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188640"/>
            <a:ext cx="8712968" cy="6480720"/>
          </a:xfrm>
          <a:solidFill>
            <a:srgbClr val="FF6699"/>
          </a:solidFill>
        </p:spPr>
        <p:txBody>
          <a:bodyPr>
            <a:normAutofit fontScale="55000" lnSpcReduction="20000"/>
          </a:bodyPr>
          <a:lstStyle/>
          <a:p>
            <a:pPr marL="0" lvl="0" indent="0" fontAlgn="base">
              <a:spcBef>
                <a:spcPct val="0"/>
              </a:spcBef>
              <a:spcAft>
                <a:spcPct val="0"/>
              </a:spcAft>
              <a:buNone/>
            </a:pPr>
            <a:r>
              <a:rPr lang="en-US" dirty="0" smtClean="0">
                <a:solidFill>
                  <a:srgbClr val="000000"/>
                </a:solidFill>
                <a:latin typeface="Times New Roman" pitchFamily="18" charset="0"/>
                <a:ea typeface="Times New Roman" pitchFamily="18" charset="0"/>
                <a:cs typeface="Times New Roman" pitchFamily="18" charset="0"/>
              </a:rPr>
              <a:t>	</a:t>
            </a:r>
            <a:r>
              <a:rPr lang="ru-RU" dirty="0" err="1" smtClean="0">
                <a:solidFill>
                  <a:srgbClr val="000000"/>
                </a:solidFill>
                <a:latin typeface="Times New Roman" pitchFamily="18" charset="0"/>
                <a:ea typeface="Times New Roman" pitchFamily="18" charset="0"/>
                <a:cs typeface="Times New Roman" pitchFamily="18" charset="0"/>
              </a:rPr>
              <a:t>Белгілі</a:t>
            </a:r>
            <a:r>
              <a:rPr lang="ru-RU" dirty="0" smtClean="0">
                <a:solidFill>
                  <a:srgbClr val="000000"/>
                </a:solidFill>
                <a:latin typeface="Times New Roman" pitchFamily="18" charset="0"/>
                <a:ea typeface="Times New Roman" pitchFamily="18" charset="0"/>
                <a:cs typeface="Times New Roman" pitchFamily="18" charset="0"/>
              </a:rPr>
              <a:t> </a:t>
            </a:r>
            <a:r>
              <a:rPr lang="ru-RU" dirty="0">
                <a:solidFill>
                  <a:srgbClr val="000000"/>
                </a:solidFill>
                <a:latin typeface="Times New Roman" pitchFamily="18" charset="0"/>
                <a:ea typeface="Times New Roman" pitchFamily="18" charset="0"/>
                <a:cs typeface="Times New Roman" pitchFamily="18" charset="0"/>
              </a:rPr>
              <a:t>психолог С.Л. Рубинштейн </a:t>
            </a:r>
            <a:r>
              <a:rPr lang="ru-RU" dirty="0" err="1">
                <a:solidFill>
                  <a:srgbClr val="000000"/>
                </a:solidFill>
                <a:latin typeface="Times New Roman" pitchFamily="18" charset="0"/>
                <a:ea typeface="Times New Roman" pitchFamily="18" charset="0"/>
                <a:cs typeface="Times New Roman" pitchFamily="18" charset="0"/>
              </a:rPr>
              <a:t>қабілеттіліктің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шығу</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тегі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психикалық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үрдістерден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пайда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Ол</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құрамының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құрлымының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анықтамасын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жасайды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қандай</a:t>
            </a:r>
            <a:r>
              <a:rPr lang="ru-RU" dirty="0">
                <a:solidFill>
                  <a:srgbClr val="000000"/>
                </a:solidFill>
                <a:latin typeface="Times New Roman" pitchFamily="18" charset="0"/>
                <a:ea typeface="Times New Roman" pitchFamily="18" charset="0"/>
                <a:cs typeface="Times New Roman" pitchFamily="18" charset="0"/>
              </a:rPr>
              <a:t> да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іс-әрекетті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орындауға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жарамды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ететін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құрамына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үнемі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бірқатар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операциялары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немесе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тәсілдері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енеді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кейін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солар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арқылы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іс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жүзеге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асады.Н.С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Лейтес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балаларды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зерттей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келе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олар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тартым-дылығымен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өзгешеленетін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және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еңбектен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қанағаттануды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сезінетін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нағыз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кішкентай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еңбекқорлар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болып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табылады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көрсетеді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Бұл</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тұжырым</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маңызды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ереже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жасауға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итермелейді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Еңбекке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дарындылықтың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көрінуі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ретінде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a:t>
            </a:r>
            <a:endParaRPr lang="ru-RU" dirty="0">
              <a:latin typeface="Times New Roman" pitchFamily="18" charset="0"/>
              <a:ea typeface="Times New Roman" pitchFamily="18" charset="0"/>
              <a:cs typeface="Times New Roman" pitchFamily="18" charset="0"/>
            </a:endParaRPr>
          </a:p>
          <a:p>
            <a:pPr marL="0" lvl="0" indent="0" eaLnBrk="0" fontAlgn="base" hangingPunct="0">
              <a:spcBef>
                <a:spcPct val="0"/>
              </a:spcBef>
              <a:spcAft>
                <a:spcPct val="0"/>
              </a:spcAft>
              <a:buNone/>
            </a:pPr>
            <a:r>
              <a:rPr lang="ru-RU" dirty="0" err="1">
                <a:solidFill>
                  <a:srgbClr val="000000"/>
                </a:solidFill>
                <a:latin typeface="Times New Roman" pitchFamily="18" charset="0"/>
                <a:ea typeface="Times New Roman" pitchFamily="18" charset="0"/>
                <a:cs typeface="Times New Roman" pitchFamily="18" charset="0"/>
              </a:rPr>
              <a:t>Сонымен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бірге</a:t>
            </a:r>
            <a:r>
              <a:rPr lang="ru-RU" dirty="0">
                <a:solidFill>
                  <a:srgbClr val="000000"/>
                </a:solidFill>
                <a:latin typeface="Times New Roman" pitchFamily="18" charset="0"/>
                <a:ea typeface="Times New Roman" pitchFamily="18" charset="0"/>
                <a:cs typeface="Times New Roman" pitchFamily="18" charset="0"/>
              </a:rPr>
              <a:t> В.А. </a:t>
            </a:r>
            <a:r>
              <a:rPr lang="ru-RU" dirty="0" err="1">
                <a:solidFill>
                  <a:srgbClr val="000000"/>
                </a:solidFill>
                <a:latin typeface="Times New Roman" pitchFamily="18" charset="0"/>
                <a:ea typeface="Times New Roman" pitchFamily="18" charset="0"/>
                <a:cs typeface="Times New Roman" pitchFamily="18" charset="0"/>
              </a:rPr>
              <a:t>Крутецкий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өзінің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математикалық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құрлымын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зерттеген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еңбегінде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егер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қабілеттіліктер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ұғымды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жеке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психикалық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қасиеттер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түсінсек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онда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дарындылық</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дегенді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ерекше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қабілеттіліктерінің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жиынтығының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бірлігі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деуге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болады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тұжырымдайды.Қабілет</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түрімен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айналысуға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мүмкіндік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беретін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бейімділікте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байқалады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Бейімділік</a:t>
            </a:r>
            <a:r>
              <a:rPr lang="ru-RU" dirty="0">
                <a:solidFill>
                  <a:srgbClr val="000000"/>
                </a:solidFill>
                <a:latin typeface="Times New Roman" pitchFamily="18" charset="0"/>
                <a:ea typeface="Times New Roman" pitchFamily="18" charset="0"/>
                <a:cs typeface="Times New Roman" pitchFamily="18" charset="0"/>
              </a:rPr>
              <a:t> пен </a:t>
            </a:r>
            <a:r>
              <a:rPr lang="ru-RU" dirty="0" err="1">
                <a:solidFill>
                  <a:srgbClr val="000000"/>
                </a:solidFill>
                <a:latin typeface="Times New Roman" pitchFamily="18" charset="0"/>
                <a:ea typeface="Times New Roman" pitchFamily="18" charset="0"/>
                <a:cs typeface="Times New Roman" pitchFamily="18" charset="0"/>
              </a:rPr>
              <a:t>қабілеттілік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бірімен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тығыз</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байла-ныстағы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туыс</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ұғымдар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Өйткені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нәрсеге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қабілеттілігі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нәрсеге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бейімділігіне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орай</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қалыптасады.Бейімділік</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адамның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белгілі</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бір</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әрекетпен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айналысуға</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деген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құлшынысы</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оянып</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келе</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жатқан</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қабілеттің</a:t>
            </a:r>
            <a:r>
              <a:rPr lang="ru-RU" dirty="0">
                <a:solidFill>
                  <a:srgbClr val="000000"/>
                </a:solidFill>
                <a:latin typeface="Times New Roman" pitchFamily="18" charset="0"/>
                <a:ea typeface="Times New Roman" pitchFamily="18" charset="0"/>
                <a:cs typeface="Times New Roman" pitchFamily="18" charset="0"/>
              </a:rPr>
              <a:t> </a:t>
            </a:r>
            <a:r>
              <a:rPr lang="ru-RU" dirty="0" err="1">
                <a:solidFill>
                  <a:srgbClr val="000000"/>
                </a:solidFill>
                <a:latin typeface="Times New Roman" pitchFamily="18" charset="0"/>
                <a:ea typeface="Times New Roman" pitchFamily="18" charset="0"/>
                <a:cs typeface="Times New Roman" pitchFamily="18" charset="0"/>
              </a:rPr>
              <a:t>алғашқы</a:t>
            </a:r>
            <a:r>
              <a:rPr lang="ru-RU" dirty="0">
                <a:solidFill>
                  <a:srgbClr val="000000"/>
                </a:solidFill>
                <a:latin typeface="Times New Roman" pitchFamily="18" charset="0"/>
                <a:ea typeface="Times New Roman" pitchFamily="18" charset="0"/>
                <a:cs typeface="Times New Roman" pitchFamily="18" charset="0"/>
              </a:rPr>
              <a:t> </a:t>
            </a:r>
            <a:r>
              <a:rPr lang="ru-RU" dirty="0">
                <a:latin typeface="Times New Roman" pitchFamily="18" charset="0"/>
                <a:cs typeface="Times New Roman" pitchFamily="18" charset="0"/>
              </a:rPr>
              <a:t>М.А. </a:t>
            </a:r>
            <a:r>
              <a:rPr lang="ru-RU" dirty="0" err="1">
                <a:latin typeface="Times New Roman" pitchFamily="18" charset="0"/>
                <a:cs typeface="Times New Roman" pitchFamily="18" charset="0"/>
              </a:rPr>
              <a:t>Матова</a:t>
            </a:r>
            <a:r>
              <a:rPr lang="ru-RU" dirty="0">
                <a:latin typeface="Times New Roman" pitchFamily="18" charset="0"/>
                <a:cs typeface="Times New Roman" pitchFamily="18" charset="0"/>
              </a:rPr>
              <a:t>, З.Г. </a:t>
            </a:r>
            <a:r>
              <a:rPr lang="ru-RU" dirty="0" err="1">
                <a:latin typeface="Times New Roman" pitchFamily="18" charset="0"/>
                <a:cs typeface="Times New Roman" pitchFamily="18" charset="0"/>
              </a:rPr>
              <a:t>Гуровская</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көрсеткендей</a:t>
            </a:r>
            <a:r>
              <a:rPr lang="ru-RU" dirty="0">
                <a:latin typeface="Times New Roman" pitchFamily="18" charset="0"/>
                <a:cs typeface="Times New Roman" pitchFamily="18" charset="0"/>
              </a:rPr>
              <a:t>, 9-10 </a:t>
            </a:r>
            <a:r>
              <a:rPr lang="ru-RU" dirty="0" err="1">
                <a:latin typeface="Times New Roman" pitchFamily="18" charset="0"/>
                <a:cs typeface="Times New Roman" pitchFamily="18" charset="0"/>
              </a:rPr>
              <a:t>жасар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балалардағы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таным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қабілеттерінің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сипаттамасы</a:t>
            </a:r>
            <a:r>
              <a:rPr lang="ru-RU" dirty="0">
                <a:latin typeface="Times New Roman" pitchFamily="18" charset="0"/>
                <a:cs typeface="Times New Roman" pitchFamily="18" charset="0"/>
              </a:rPr>
              <a:t> да </a:t>
            </a:r>
            <a:r>
              <a:rPr lang="ru-RU" dirty="0" err="1">
                <a:latin typeface="Times New Roman" pitchFamily="18" charset="0"/>
                <a:cs typeface="Times New Roman" pitchFamily="18" charset="0"/>
              </a:rPr>
              <a:t>вербальды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емес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функцияның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басым</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күштілігімен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қабылдау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ойлаудың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образдылығы</a:t>
            </a:r>
            <a:r>
              <a:rPr lang="ru-RU" dirty="0">
                <a:latin typeface="Times New Roman" pitchFamily="18" charset="0"/>
                <a:cs typeface="Times New Roman" pitchFamily="18" charset="0"/>
              </a:rPr>
              <a:t> мен </a:t>
            </a:r>
            <a:r>
              <a:rPr lang="ru-RU" dirty="0" err="1">
                <a:latin typeface="Times New Roman" pitchFamily="18" charset="0"/>
                <a:cs typeface="Times New Roman" pitchFamily="18" charset="0"/>
              </a:rPr>
              <a:t>эмоционалдылығымен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сөйлеудің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локализациясының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оң</a:t>
            </a:r>
            <a:r>
              <a:rPr lang="ru-RU" dirty="0">
                <a:latin typeface="Times New Roman" pitchFamily="18" charset="0"/>
                <a:cs typeface="Times New Roman" pitchFamily="18" charset="0"/>
              </a:rPr>
              <a:t> жарты </a:t>
            </a:r>
            <a:r>
              <a:rPr lang="ru-RU" dirty="0" err="1">
                <a:latin typeface="Times New Roman" pitchFamily="18" charset="0"/>
                <a:cs typeface="Times New Roman" pitchFamily="18" charset="0"/>
              </a:rPr>
              <a:t>шарлар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типіне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тән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етуге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қарағанда</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латерализациясының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күштілігімен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a:t>
            </a:r>
          </a:p>
          <a:p>
            <a:r>
              <a:rPr lang="ru-RU" dirty="0">
                <a:latin typeface="Times New Roman" pitchFamily="18" charset="0"/>
                <a:cs typeface="Times New Roman" pitchFamily="18" charset="0"/>
              </a:rPr>
              <a:t>Е.П. </a:t>
            </a:r>
            <a:r>
              <a:rPr lang="ru-RU" dirty="0" err="1">
                <a:latin typeface="Times New Roman" pitchFamily="18" charset="0"/>
                <a:cs typeface="Times New Roman" pitchFamily="18" charset="0"/>
              </a:rPr>
              <a:t>Гусеваның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көрсеткендей</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оқушылармен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жүргізілген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зерттеулер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білімді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меңгеру</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деңгейінде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және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үйренудің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нәтижесінде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көрінетін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жалпы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компоненті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ретінде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естің</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мәні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туралы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айтады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Мәліметті</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мағыналы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көшірумен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байланысты</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мнемикалық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қабілеттер</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барлық</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мектеп</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пәндерін</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меңгеруде</a:t>
            </a:r>
            <a:r>
              <a:rPr lang="ru-RU" dirty="0">
                <a:latin typeface="Times New Roman" pitchFamily="18" charset="0"/>
                <a:cs typeface="Times New Roman" pitchFamily="18" charset="0"/>
              </a:rPr>
              <a:t> </a:t>
            </a:r>
            <a:r>
              <a:rPr lang="ru-RU" dirty="0" err="1">
                <a:latin typeface="Times New Roman" pitchFamily="18" charset="0"/>
                <a:cs typeface="Times New Roman" pitchFamily="18" charset="0"/>
              </a:rPr>
              <a:t>көрінеді</a:t>
            </a:r>
            <a:r>
              <a:rPr lang="ru-RU" dirty="0">
                <a:latin typeface="Times New Roman" pitchFamily="18" charset="0"/>
                <a:cs typeface="Times New Roman" pitchFamily="18" charset="0"/>
              </a:rPr>
              <a:t>.</a:t>
            </a:r>
          </a:p>
          <a:p>
            <a:pPr marL="0" lvl="0" indent="0" eaLnBrk="0" fontAlgn="base" hangingPunct="0">
              <a:spcBef>
                <a:spcPct val="0"/>
              </a:spcBef>
              <a:spcAft>
                <a:spcPct val="0"/>
              </a:spcAft>
              <a:buNone/>
            </a:pP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908470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16632"/>
            <a:ext cx="8229600" cy="1301006"/>
          </a:xfrm>
          <a:solidFill>
            <a:srgbClr val="00FFCC"/>
          </a:solidFill>
        </p:spPr>
        <p:txBody>
          <a:bodyPr>
            <a:noAutofit/>
          </a:bodyPr>
          <a:lstStyle/>
          <a:p>
            <a:r>
              <a:rPr lang="en-US" sz="2800" dirty="0" smtClean="0">
                <a:solidFill>
                  <a:srgbClr val="FF0000"/>
                </a:solidFill>
                <a:latin typeface="Times New Roman" pitchFamily="18" charset="0"/>
                <a:cs typeface="Times New Roman" pitchFamily="18" charset="0"/>
              </a:rPr>
              <a:t>3-</a:t>
            </a:r>
            <a:r>
              <a:rPr lang="ru-RU" sz="2800" dirty="0" smtClean="0">
                <a:solidFill>
                  <a:srgbClr val="FF0000"/>
                </a:solidFill>
                <a:latin typeface="Times New Roman" pitchFamily="18" charset="0"/>
                <a:cs typeface="Times New Roman" pitchFamily="18" charset="0"/>
              </a:rPr>
              <a:t>лекция </a:t>
            </a:r>
            <a:r>
              <a:rPr lang="kk-KZ" sz="2800" b="1" dirty="0">
                <a:latin typeface="Times New Roman" pitchFamily="18" charset="0"/>
                <a:cs typeface="Times New Roman" pitchFamily="18" charset="0"/>
              </a:rPr>
              <a:t>Балалар дарындылығының психологиялық сипаттамасы (нышандары, ерекшеліктері, қажеттіліктері)</a:t>
            </a:r>
            <a:endParaRPr lang="ru-RU" sz="2800" dirty="0">
              <a:latin typeface="Times New Roman" pitchFamily="18" charset="0"/>
              <a:cs typeface="Times New Roman" pitchFamily="18" charset="0"/>
            </a:endParaRPr>
          </a:p>
        </p:txBody>
      </p:sp>
      <p:sp>
        <p:nvSpPr>
          <p:cNvPr id="3" name="Объект 2"/>
          <p:cNvSpPr>
            <a:spLocks noGrp="1"/>
          </p:cNvSpPr>
          <p:nvPr>
            <p:ph idx="1"/>
          </p:nvPr>
        </p:nvSpPr>
        <p:spPr>
          <a:solidFill>
            <a:srgbClr val="FFFF66"/>
          </a:solidFill>
        </p:spPr>
        <p:txBody>
          <a:bodyPr>
            <a:normAutofit fontScale="92500" lnSpcReduction="20000"/>
          </a:bodyPr>
          <a:lstStyle/>
          <a:p>
            <a:pPr>
              <a:defRPr/>
            </a:pPr>
            <a:r>
              <a:rPr lang="kk-KZ" dirty="0">
                <a:latin typeface="Times New Roman" pitchFamily="18" charset="0"/>
                <a:cs typeface="Times New Roman" pitchFamily="18" charset="0"/>
              </a:rPr>
              <a:t>Педагог-ғалымдар дарынды балалардың көпшілігіне мынадай алты жағдайда ерекше бөліп атайды. Олар: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интеллектуалдылық,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академиялық жетістік,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шығармашылық ойлау,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ортамен байланыс және өз ортасына жетекшілік жасай білуі,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көркемөнерге қабілеттілігі,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қимыл-қозғалысқа бейімділігі. </a:t>
            </a:r>
            <a:endParaRPr lang="ru-RU" dirty="0">
              <a:latin typeface="Times New Roman" pitchFamily="18" charset="0"/>
              <a:cs typeface="Times New Roman" pitchFamily="18" charset="0"/>
            </a:endParaRPr>
          </a:p>
          <a:p>
            <a:endParaRPr lang="ru-RU" dirty="0"/>
          </a:p>
          <a:p>
            <a:endParaRPr lang="ru-RU" dirty="0"/>
          </a:p>
        </p:txBody>
      </p:sp>
    </p:spTree>
    <p:extLst>
      <p:ext uri="{BB962C8B-B14F-4D97-AF65-F5344CB8AC3E}">
        <p14:creationId xmlns:p14="http://schemas.microsoft.com/office/powerpoint/2010/main" xmlns="" val="4784717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260648"/>
            <a:ext cx="8640960" cy="6120680"/>
          </a:xfrm>
          <a:solidFill>
            <a:srgbClr val="FFFF66"/>
          </a:solidFill>
        </p:spPr>
        <p:txBody>
          <a:bodyPr>
            <a:normAutofit fontScale="55000" lnSpcReduction="20000"/>
          </a:bodyPr>
          <a:lstStyle/>
          <a:p>
            <a:pPr>
              <a:defRPr/>
            </a:pPr>
            <a:r>
              <a:rPr lang="kk-KZ" dirty="0">
                <a:latin typeface="Times New Roman" pitchFamily="18" charset="0"/>
                <a:cs typeface="Times New Roman" pitchFamily="18" charset="0"/>
              </a:rPr>
              <a:t> қағидалардың түсініктердің мағынасын тез қабылдау қабілеттер;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мәселенің қызықтыратын жақтарына көңіл аударып, олардың мәнін ашуға, шешуге ұмтылу; </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өз пікірін білдіре алуы, ұсынуы;</a:t>
            </a:r>
            <a:endParaRPr lang="ru-RU" dirty="0">
              <a:latin typeface="Times New Roman" pitchFamily="18" charset="0"/>
              <a:cs typeface="Times New Roman" pitchFamily="18" charset="0"/>
            </a:endParaRPr>
          </a:p>
          <a:p>
            <a:pPr>
              <a:defRPr/>
            </a:pPr>
            <a:r>
              <a:rPr lang="kk-KZ" dirty="0">
                <a:latin typeface="Times New Roman" pitchFamily="18" charset="0"/>
                <a:cs typeface="Times New Roman" pitchFamily="18" charset="0"/>
              </a:rPr>
              <a:t> құрбы-құрдастарына ұқсамауы жөнінен алаңдаушылық білдіруі</a:t>
            </a:r>
            <a:endParaRPr lang="en-US" dirty="0">
              <a:latin typeface="Times New Roman" pitchFamily="18" charset="0"/>
              <a:cs typeface="Times New Roman" pitchFamily="18" charset="0"/>
            </a:endParaRPr>
          </a:p>
          <a:p>
            <a:pPr>
              <a:buFont typeface="Wingdings" pitchFamily="2" charset="2"/>
              <a:buNone/>
              <a:defRPr/>
            </a:pPr>
            <a:r>
              <a:rPr lang="kk-KZ" b="1" dirty="0">
                <a:latin typeface="Times New Roman" pitchFamily="18" charset="0"/>
                <a:cs typeface="Times New Roman" pitchFamily="18" charset="0"/>
              </a:rPr>
              <a:t>Осы ерекшеліктеріне сәйкес дарынды балаларды оқытуда келесі қағидаларды ұстанған жөн: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1. оқу материалы негізінде қарастырылатын тақырыптарды, мәселелерді кең түрде талқылау;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2. пәнаралық бағытты ұстану;</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3. оқушылардың өздері таңдап алған мәселелерді терең зерттеу;</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4. өз бетімен жұмыс істеуге үйрету;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5. продуктивті абстрактілі ойлау мен жоғары ақыл-ойдық процесстерді дамыту;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6. ашық түрдегі міндеттерге оқу материалдарының көптігі;</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7. зерттеу қабілеттерін дамыту;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8. жаңа идеялар бар немесе қалыптасқан көзқарастарға толықтырулар, қарсылықтар енгізетін нәтижелерді жоғары бағалау, ынталандыру; </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9. өзін-өзі түсінуге, басқа құрбылары арасындағы ұқсастықтар мен айырмашылықтарды түсінуге, өзінің қабілеттерін тануға мойындауға бағытталған әрекеттерді қолдау;</a:t>
            </a:r>
            <a:endParaRPr lang="ru-RU" dirty="0">
              <a:latin typeface="Times New Roman" pitchFamily="18" charset="0"/>
              <a:cs typeface="Times New Roman" pitchFamily="18" charset="0"/>
            </a:endParaRPr>
          </a:p>
          <a:p>
            <a:pPr>
              <a:buFont typeface="Wingdings" pitchFamily="2" charset="2"/>
              <a:buNone/>
              <a:defRPr/>
            </a:pPr>
            <a:r>
              <a:rPr lang="kk-KZ" dirty="0">
                <a:latin typeface="Times New Roman" pitchFamily="18" charset="0"/>
                <a:cs typeface="Times New Roman" pitchFamily="18" charset="0"/>
              </a:rPr>
              <a:t>10. кез-келген жағдайларда рухани құндылықтарын сақтай білу, патриоттық сезімін нығайту т.б.</a:t>
            </a:r>
            <a:endParaRPr lang="ru-RU" dirty="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30611002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Объект 2"/>
          <p:cNvSpPr>
            <a:spLocks noGrp="1"/>
          </p:cNvSpPr>
          <p:nvPr>
            <p:ph idx="1"/>
          </p:nvPr>
        </p:nvSpPr>
        <p:spPr>
          <a:xfrm>
            <a:off x="179512" y="188640"/>
            <a:ext cx="8712968" cy="6480720"/>
          </a:xfrm>
          <a:solidFill>
            <a:srgbClr val="FFFF66"/>
          </a:solidFill>
        </p:spPr>
        <p:txBody>
          <a:bodyPr>
            <a:normAutofit fontScale="92500"/>
          </a:bodyPr>
          <a:lstStyle/>
          <a:p>
            <a:r>
              <a:rPr lang="kk-KZ" sz="2000" u="sng" dirty="0">
                <a:latin typeface="Times New Roman" pitchFamily="18" charset="0"/>
                <a:cs typeface="Times New Roman" pitchFamily="18" charset="0"/>
              </a:rPr>
              <a:t>дарынды балалардың ерекше белгілерін негізгі 4 топта қарастыруға болады</a:t>
            </a:r>
            <a:r>
              <a:rPr lang="kk-KZ" sz="2000" u="sng" dirty="0" smtClean="0">
                <a:latin typeface="Times New Roman" pitchFamily="18" charset="0"/>
                <a:cs typeface="Times New Roman" pitchFamily="18" charset="0"/>
              </a:rPr>
              <a:t>:</a:t>
            </a:r>
          </a:p>
          <a:p>
            <a:pPr>
              <a:defRPr/>
            </a:pPr>
            <a:r>
              <a:rPr lang="en-US" sz="2000" dirty="0">
                <a:latin typeface="Times New Roman" pitchFamily="18" charset="0"/>
                <a:cs typeface="Times New Roman" pitchFamily="18" charset="0"/>
              </a:rPr>
              <a:t>1. </a:t>
            </a:r>
            <a:r>
              <a:rPr lang="kk-KZ" sz="2000" dirty="0">
                <a:latin typeface="Times New Roman" pitchFamily="18" charset="0"/>
                <a:cs typeface="Times New Roman" pitchFamily="18" charset="0"/>
              </a:rPr>
              <a:t>Дарындылардың өзгеше ойлау ерекшеліктері:</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көп көлемде білім меңгеру және оларды ұмытпау;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жоғары деңгейде түсіну қабілеті;</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әдеттен тыс түрлі тақырыптарда қызығушылық таныту, көп сауал қою;</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дауыс ырғағы, сөздік қоры және сөйлеу шеберлігіндегі артықшылық;</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өзіндік пікірлер және шешімдер қабылдау;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қырсықтық, батылдық, айнымастық, және кей кезде қиылды іс-әрекет;</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тез жалығу, шұғылданатын бір істі іздеу, яғни бос тұра алмау.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2. Дарынды оқушылардың ішкі сезімі жағынан өзгешеліктері:</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айналасындағыларға өте сезімталдықпен қарау айтылатын ойды тез ұғыну;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оғаш әзілдеу (бұл кей тұстарда басқаларды ренжітіп немесе мазасын алуы мүмкін);</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өзінің ерекше екендігін өзі сезінумен қатар басқаларға да сездіруге тырысу;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жасынан байқалатын идеализм;</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беймәлім құпия тақырыптарға үлкен қызығушылық таныту;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басқалардың пікірлеріне көп көңіл бөлмеу.</a:t>
            </a:r>
            <a:endParaRPr lang="ru-RU" sz="2000" dirty="0">
              <a:latin typeface="Times New Roman" pitchFamily="18" charset="0"/>
              <a:cs typeface="Times New Roman" pitchFamily="18" charset="0"/>
            </a:endParaRPr>
          </a:p>
          <a:p>
            <a:pPr>
              <a:defRPr/>
            </a:pPr>
            <a:r>
              <a:rPr lang="kk-KZ" sz="2000" dirty="0">
                <a:latin typeface="Times New Roman" pitchFamily="18" charset="0"/>
                <a:cs typeface="Times New Roman" pitchFamily="18" charset="0"/>
              </a:rPr>
              <a:t>	</a:t>
            </a:r>
            <a:endParaRPr lang="ru-RU" sz="2000" dirty="0"/>
          </a:p>
          <a:p>
            <a:endParaRPr lang="ru-RU" sz="2000" dirty="0"/>
          </a:p>
        </p:txBody>
      </p:sp>
    </p:spTree>
    <p:extLst>
      <p:ext uri="{BB962C8B-B14F-4D97-AF65-F5344CB8AC3E}">
        <p14:creationId xmlns:p14="http://schemas.microsoft.com/office/powerpoint/2010/main" xmlns="" val="347677009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TotalTime>
  <Words>2221</Words>
  <Application>Microsoft Office PowerPoint</Application>
  <PresentationFormat>Экран (4:3)</PresentationFormat>
  <Paragraphs>151</Paragraphs>
  <Slides>21</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21</vt:i4>
      </vt:variant>
    </vt:vector>
  </HeadingPairs>
  <TitlesOfParts>
    <vt:vector size="22" baseType="lpstr">
      <vt:lpstr>Тема Office</vt:lpstr>
      <vt:lpstr> 1 -лекция :Дарынды балалар дамуы психологиясы мен педагогикасы пәнінің мақсаты мен міндеттері </vt:lpstr>
      <vt:lpstr>Слайд 2</vt:lpstr>
      <vt:lpstr>Слайд 3</vt:lpstr>
      <vt:lpstr>2 лекция Қабілет психологиясы. Адам қабілетінің жалпы мәселесі</vt:lpstr>
      <vt:lpstr>Слайд 5</vt:lpstr>
      <vt:lpstr>Слайд 6</vt:lpstr>
      <vt:lpstr>3-лекция Балалар дарындылығының психологиялық сипаттамасы (нышандары, ерекшеліктері, қажеттіліктері)</vt:lpstr>
      <vt:lpstr>Слайд 8</vt:lpstr>
      <vt:lpstr>Слайд 9</vt:lpstr>
      <vt:lpstr>Слайд 10</vt:lpstr>
      <vt:lpstr>Слайд 11</vt:lpstr>
      <vt:lpstr>Слайд 12</vt:lpstr>
      <vt:lpstr>Слайд 13</vt:lpstr>
      <vt:lpstr>Слайд 14</vt:lpstr>
      <vt:lpstr>5 лекция Қабілеттілік, дарындылық және талант. Дарындылықтың түрлері</vt:lpstr>
      <vt:lpstr>Дарындылық </vt:lpstr>
      <vt:lpstr>Слайд 17</vt:lpstr>
      <vt:lpstr>Слайд 18</vt:lpstr>
      <vt:lpstr>7 лекция Дарынды балалардың әлеуметтенуі мен қоғамдағы бейімделуі</vt:lpstr>
      <vt:lpstr>Слайд 20</vt:lpstr>
      <vt:lpstr>Слайд 21</vt:lpstr>
    </vt:vector>
  </TitlesOfParts>
  <Company>RePack by SPecialiST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AH531</dc:creator>
  <cp:lastModifiedBy>1</cp:lastModifiedBy>
  <cp:revision>8</cp:revision>
  <dcterms:created xsi:type="dcterms:W3CDTF">2015-02-23T16:00:40Z</dcterms:created>
  <dcterms:modified xsi:type="dcterms:W3CDTF">2018-01-10T06:27:38Z</dcterms:modified>
</cp:coreProperties>
</file>